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dvent Pro SemiBold"/>
      <p:regular r:id="rId31"/>
      <p:bold r:id="rId32"/>
    </p:embeddedFont>
    <p:embeddedFont>
      <p:font typeface="Fira Sans Extra Condensed Medium"/>
      <p:regular r:id="rId33"/>
      <p:bold r:id="rId34"/>
      <p:italic r:id="rId35"/>
      <p:boldItalic r:id="rId36"/>
    </p:embeddedFont>
    <p:embeddedFont>
      <p:font typeface="Fira Sans Condensed Medium"/>
      <p:regular r:id="rId37"/>
      <p:bold r:id="rId38"/>
      <p:italic r:id="rId39"/>
      <p:boldItalic r:id="rId40"/>
    </p:embeddedFont>
    <p:embeddedFont>
      <p:font typeface="Maven Pro"/>
      <p:regular r:id="rId41"/>
      <p:bold r:id="rId42"/>
    </p:embeddedFont>
    <p:embeddedFont>
      <p:font typeface="Share Tec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hareTech-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dventProSemiBo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FiraSansExtraCondensedMedium-regular.fntdata"/><Relationship Id="rId10" Type="http://schemas.openxmlformats.org/officeDocument/2006/relationships/slide" Target="slides/slide5.xml"/><Relationship Id="rId32" Type="http://schemas.openxmlformats.org/officeDocument/2006/relationships/font" Target="fonts/AdventProSemiBold-bold.fntdata"/><Relationship Id="rId13" Type="http://schemas.openxmlformats.org/officeDocument/2006/relationships/slide" Target="slides/slide8.xml"/><Relationship Id="rId35" Type="http://schemas.openxmlformats.org/officeDocument/2006/relationships/font" Target="fonts/FiraSansExtraCondensedMedium-italic.fntdata"/><Relationship Id="rId12" Type="http://schemas.openxmlformats.org/officeDocument/2006/relationships/slide" Target="slides/slide7.xml"/><Relationship Id="rId34" Type="http://schemas.openxmlformats.org/officeDocument/2006/relationships/font" Target="fonts/FiraSansExtraCondensedMedium-bold.fntdata"/><Relationship Id="rId15" Type="http://schemas.openxmlformats.org/officeDocument/2006/relationships/slide" Target="slides/slide10.xml"/><Relationship Id="rId37" Type="http://schemas.openxmlformats.org/officeDocument/2006/relationships/font" Target="fonts/FiraSansCondensedMedium-regular.fntdata"/><Relationship Id="rId14" Type="http://schemas.openxmlformats.org/officeDocument/2006/relationships/slide" Target="slides/slide9.xml"/><Relationship Id="rId36" Type="http://schemas.openxmlformats.org/officeDocument/2006/relationships/font" Target="fonts/FiraSansExtraCondensedMedium-boldItalic.fntdata"/><Relationship Id="rId17" Type="http://schemas.openxmlformats.org/officeDocument/2006/relationships/slide" Target="slides/slide12.xml"/><Relationship Id="rId39" Type="http://schemas.openxmlformats.org/officeDocument/2006/relationships/font" Target="fonts/FiraSansCondensedMedium-italic.fntdata"/><Relationship Id="rId16" Type="http://schemas.openxmlformats.org/officeDocument/2006/relationships/slide" Target="slides/slide11.xml"/><Relationship Id="rId38" Type="http://schemas.openxmlformats.org/officeDocument/2006/relationships/font" Target="fonts/FiraSansCondense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61b53f3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61b53f3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8602fa3aad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8602fa3aad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Anqi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602fa3aad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8602fa3aad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Anqi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80159d05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80159d05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Anqi</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880159d05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880159d05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Anqi</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882d39f267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882d39f26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Mojin</a:t>
            </a:r>
            <a:endParaRPr/>
          </a:p>
          <a:p>
            <a:pPr indent="0" lvl="0" marL="0" rtl="0" algn="l">
              <a:spcBef>
                <a:spcPts val="0"/>
              </a:spcBef>
              <a:spcAft>
                <a:spcPts val="0"/>
              </a:spcAft>
              <a:buNone/>
            </a:pPr>
            <a:r>
              <a:rPr lang="en"/>
              <a:t>We distilled our </a:t>
            </a:r>
            <a:r>
              <a:rPr lang="en"/>
              <a:t>research</a:t>
            </a:r>
            <a:r>
              <a:rPr lang="en"/>
              <a:t> data into 5 key findings.</a:t>
            </a:r>
            <a:endParaRPr/>
          </a:p>
          <a:p>
            <a:pPr indent="-298450" lvl="0" marL="457200" rtl="0" algn="l">
              <a:spcBef>
                <a:spcPts val="0"/>
              </a:spcBef>
              <a:spcAft>
                <a:spcPts val="0"/>
              </a:spcAft>
              <a:buSzPts val="1100"/>
              <a:buAutoNum type="arabicParenR"/>
            </a:pPr>
            <a:r>
              <a:rPr lang="en"/>
              <a:t>Regarding data privacy, we found that..</a:t>
            </a:r>
            <a:endParaRPr/>
          </a:p>
          <a:p>
            <a:pPr indent="-298450" lvl="0" marL="457200" rtl="0" algn="l">
              <a:spcBef>
                <a:spcPts val="0"/>
              </a:spcBef>
              <a:spcAft>
                <a:spcPts val="0"/>
              </a:spcAft>
              <a:buSzPts val="1100"/>
              <a:buAutoNum type="arabicParenR"/>
            </a:pPr>
            <a:r>
              <a:rPr lang="en"/>
              <a:t>We also found that people were most </a:t>
            </a:r>
            <a:r>
              <a:rPr lang="en"/>
              <a:t>frustrated</a:t>
            </a:r>
            <a:r>
              <a:rPr lang="en"/>
              <a:t> with the </a:t>
            </a:r>
            <a:r>
              <a:rPr lang="en"/>
              <a:t>experience of running into documentation errors on the day of the appointment..</a:t>
            </a:r>
            <a:endParaRPr/>
          </a:p>
          <a:p>
            <a:pPr indent="-298450" lvl="0" marL="457200" rtl="0" algn="l">
              <a:spcBef>
                <a:spcPts val="0"/>
              </a:spcBef>
              <a:spcAft>
                <a:spcPts val="0"/>
              </a:spcAft>
              <a:buSzPts val="1100"/>
              <a:buAutoNum type="arabicParenR"/>
            </a:pPr>
            <a:r>
              <a:rPr lang="en"/>
              <a:t>What people expect from the experience include...</a:t>
            </a:r>
            <a:endParaRPr/>
          </a:p>
          <a:p>
            <a:pPr indent="-298450" lvl="0" marL="457200" rtl="0" algn="l">
              <a:spcBef>
                <a:spcPts val="0"/>
              </a:spcBef>
              <a:spcAft>
                <a:spcPts val="0"/>
              </a:spcAft>
              <a:buSzPts val="1100"/>
              <a:buAutoNum type="arabicParenR"/>
            </a:pPr>
            <a:r>
              <a:rPr lang="en"/>
              <a:t>As for the chatbot, the participants expected...</a:t>
            </a:r>
            <a:endParaRPr/>
          </a:p>
          <a:p>
            <a:pPr indent="-298450" lvl="0" marL="457200" rtl="0" algn="l">
              <a:spcBef>
                <a:spcPts val="0"/>
              </a:spcBef>
              <a:spcAft>
                <a:spcPts val="0"/>
              </a:spcAft>
              <a:buSzPts val="1100"/>
              <a:buAutoNum type="arabicParenR"/>
            </a:pPr>
            <a:r>
              <a:rPr lang="en"/>
              <a:t>Some frequently mentioned characteristics that the users would like the bot to have are...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82d39f267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82d39f267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Mojin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882d39f26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882d39f26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Mojin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had three options to address the key findings.</a:t>
            </a:r>
            <a:endParaRPr/>
          </a:p>
          <a:p>
            <a:pPr indent="0" lvl="0" marL="0" rtl="0" algn="l">
              <a:spcBef>
                <a:spcPts val="0"/>
              </a:spcBef>
              <a:spcAft>
                <a:spcPts val="0"/>
              </a:spcAft>
              <a:buNone/>
            </a:pPr>
            <a:r>
              <a:rPr lang="en"/>
              <a:t>Considering time and </a:t>
            </a:r>
            <a:r>
              <a:rPr lang="en"/>
              <a:t>resource restrictions, we went with option 2</a:t>
            </a:r>
            <a:r>
              <a:rPr lang="en"/>
              <a:t> which is a happy medium between </a:t>
            </a:r>
            <a:r>
              <a:rPr lang="en"/>
              <a:t>utilizing</a:t>
            </a:r>
            <a:r>
              <a:rPr lang="en"/>
              <a:t> existing information on the website and building a much smarter chatbot.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82d39f267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82d39f267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Mojin</a:t>
            </a:r>
            <a:endParaRPr/>
          </a:p>
          <a:p>
            <a:pPr indent="-298450" lvl="0" marL="457200" rtl="0" algn="l">
              <a:spcBef>
                <a:spcPts val="0"/>
              </a:spcBef>
              <a:spcAft>
                <a:spcPts val="0"/>
              </a:spcAft>
              <a:buSzPts val="1100"/>
              <a:buAutoNum type="arabicParenR"/>
            </a:pPr>
            <a:r>
              <a:rPr lang="en"/>
              <a:t>Antonio's passport has expired and he needs to renew his passport for his upcoming trip overseas.</a:t>
            </a:r>
            <a:endParaRPr/>
          </a:p>
          <a:p>
            <a:pPr indent="-298450" lvl="0" marL="457200" rtl="0" algn="l">
              <a:spcBef>
                <a:spcPts val="0"/>
              </a:spcBef>
              <a:spcAft>
                <a:spcPts val="0"/>
              </a:spcAft>
              <a:buSzPts val="1100"/>
              <a:buAutoNum type="arabicParenR"/>
            </a:pPr>
            <a:r>
              <a:rPr lang="en"/>
              <a:t>He opens the SRE website and sees a virtual assistant is available to help, along with other options. </a:t>
            </a:r>
            <a:endParaRPr/>
          </a:p>
          <a:p>
            <a:pPr indent="-298450" lvl="0" marL="457200" rtl="0" algn="l">
              <a:spcBef>
                <a:spcPts val="0"/>
              </a:spcBef>
              <a:spcAft>
                <a:spcPts val="0"/>
              </a:spcAft>
              <a:buSzPts val="1100"/>
              <a:buAutoNum type="arabicParenR"/>
            </a:pPr>
            <a:r>
              <a:rPr lang="en"/>
              <a:t>Antonio decides to use the virtual assistant.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8194b7aec_3_7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8194b7aec_3_7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a:t>Virtual</a:t>
            </a:r>
            <a:r>
              <a:rPr lang="en"/>
              <a:t> assistant directs Antonio to fill out a preliminary form.</a:t>
            </a:r>
            <a:endParaRPr/>
          </a:p>
          <a:p>
            <a:pPr indent="0" lvl="0" marL="0" rtl="0" algn="l">
              <a:spcBef>
                <a:spcPts val="0"/>
              </a:spcBef>
              <a:spcAft>
                <a:spcPts val="0"/>
              </a:spcAft>
              <a:buNone/>
            </a:pPr>
            <a:r>
              <a:rPr lang="en"/>
              <a:t>5) Antonio gets a personalized list of documents that he'll need to get his passport renewed.</a:t>
            </a:r>
            <a:endParaRPr/>
          </a:p>
          <a:p>
            <a:pPr indent="0" lvl="0" marL="0" rtl="0" algn="l">
              <a:spcBef>
                <a:spcPts val="0"/>
              </a:spcBef>
              <a:spcAft>
                <a:spcPts val="0"/>
              </a:spcAft>
              <a:buNone/>
            </a:pPr>
            <a:r>
              <a:rPr lang="en"/>
              <a:t>6) The </a:t>
            </a:r>
            <a:r>
              <a:rPr lang="en"/>
              <a:t>virtual</a:t>
            </a:r>
            <a:r>
              <a:rPr lang="en"/>
              <a:t> assistant suggests that Antonio log in and upload his copies of each required document for review.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8194b7aec_3_7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8194b7aec_3_7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Antonio receives SMS confirming that his documents are successfully uploaded. Meanwhile, an officer reviews his documents to make sure everything is correct.</a:t>
            </a:r>
            <a:endParaRPr/>
          </a:p>
          <a:p>
            <a:pPr indent="0" lvl="0" marL="0" rtl="0" algn="l">
              <a:spcBef>
                <a:spcPts val="0"/>
              </a:spcBef>
              <a:spcAft>
                <a:spcPts val="0"/>
              </a:spcAft>
              <a:buNone/>
            </a:pPr>
            <a:r>
              <a:rPr lang="en"/>
              <a:t>8) Antonio gets notified that his documents are all set, he then schedules his passport renewal appointment.</a:t>
            </a:r>
            <a:endParaRPr/>
          </a:p>
          <a:p>
            <a:pPr indent="0" lvl="0" marL="0" rtl="0" algn="l">
              <a:spcBef>
                <a:spcPts val="0"/>
              </a:spcBef>
              <a:spcAft>
                <a:spcPts val="0"/>
              </a:spcAft>
              <a:buNone/>
            </a:pPr>
            <a:r>
              <a:rPr lang="en"/>
              <a:t>9) Antonio attends the appointment, receives his new passport, and is happy to prepare for his trip!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61b53f39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61b53f39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656423a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656423a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Antonio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61b53f39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61b53f39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656423a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8656423a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80159d05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80159d05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61b53f39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61b53f39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Antonio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82d39f267_5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82d39f267_5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602fa3aa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602fa3aa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82d39f267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82d39f267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602fa3aad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602fa3aad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602fa3aad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602fa3aad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everyone, so here’s depiction of our research and design journey the past two week.  This included cross-functional discussions, literature review, user interviews, analysis through affinity </a:t>
            </a:r>
            <a:r>
              <a:rPr lang="en"/>
              <a:t>diagramming</a:t>
            </a:r>
            <a:r>
              <a:rPr lang="en"/>
              <a:t>, and prototyping. The last two, testing and implementation are efforts we hope to accomplish moving forward.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82d39f267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82d39f267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now we’re going to dive deeper into our research and findings.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880159d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80159d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initial research, we explored cultural theory. Having Antonio on our team allowed us to have a cultural ambassador to discuss these initial insights and helped spur discussions in the design process especially when combining dimensions. Using the Hofstede Model for Mexico we pulled these considerations into our designs that will be discussed later in 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high PD, we learned there was an established hierarchy and system of rules</a:t>
            </a:r>
            <a:endParaRPr/>
          </a:p>
          <a:p>
            <a:pPr indent="0" lvl="0" marL="0" rtl="0" algn="l">
              <a:spcBef>
                <a:spcPts val="0"/>
              </a:spcBef>
              <a:spcAft>
                <a:spcPts val="0"/>
              </a:spcAft>
              <a:buNone/>
            </a:pPr>
            <a:r>
              <a:rPr lang="en"/>
              <a:t>Low individualism meant that group membership was valued, particularly family</a:t>
            </a:r>
            <a:endParaRPr/>
          </a:p>
          <a:p>
            <a:pPr indent="0" lvl="0" marL="0" rtl="0" algn="l">
              <a:spcBef>
                <a:spcPts val="0"/>
              </a:spcBef>
              <a:spcAft>
                <a:spcPts val="0"/>
              </a:spcAft>
              <a:buNone/>
            </a:pPr>
            <a:r>
              <a:rPr lang="en"/>
              <a:t>With High uncertainty avoidance, there was a preference for certainty and clarity</a:t>
            </a:r>
            <a:endParaRPr/>
          </a:p>
          <a:p>
            <a:pPr indent="0" lvl="0" marL="0" rtl="0" algn="l">
              <a:spcBef>
                <a:spcPts val="0"/>
              </a:spcBef>
              <a:spcAft>
                <a:spcPts val="0"/>
              </a:spcAft>
              <a:buNone/>
            </a:pPr>
            <a:r>
              <a:rPr lang="en"/>
              <a:t>Having High masculinity meant a value of decisiveness and assertiveness. </a:t>
            </a:r>
            <a:endParaRPr/>
          </a:p>
          <a:p>
            <a:pPr indent="0" lvl="0" marL="0" rtl="0" algn="l">
              <a:spcBef>
                <a:spcPts val="0"/>
              </a:spcBef>
              <a:spcAft>
                <a:spcPts val="0"/>
              </a:spcAft>
              <a:buNone/>
            </a:pPr>
            <a:r>
              <a:rPr lang="en"/>
              <a:t>With Long term orientation there would be respect for tradition and desire for quick results</a:t>
            </a:r>
            <a:endParaRPr/>
          </a:p>
          <a:p>
            <a:pPr indent="0" lvl="0" marL="0" rtl="0" algn="l">
              <a:spcBef>
                <a:spcPts val="0"/>
              </a:spcBef>
              <a:spcAft>
                <a:spcPts val="0"/>
              </a:spcAft>
              <a:buNone/>
            </a:pPr>
            <a:r>
              <a:rPr lang="en"/>
              <a:t>Being High context/polychronic meant nuanced communication was valued including ease with multi-tasking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were able to pull this into our interview process.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80159d05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80159d05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conducted 5 semi-structured interviews with 3 in Spanish.</a:t>
            </a:r>
            <a:endParaRPr/>
          </a:p>
          <a:p>
            <a:pPr indent="-298450" lvl="0" marL="457200" rtl="0" algn="l">
              <a:spcBef>
                <a:spcPts val="0"/>
              </a:spcBef>
              <a:spcAft>
                <a:spcPts val="0"/>
              </a:spcAft>
              <a:buSzPts val="1100"/>
              <a:buChar char="-"/>
            </a:pPr>
            <a:r>
              <a:rPr lang="en"/>
              <a:t>For high context, since we could not conduct the interviews in person, we made sure to have our cameras on for gestures and facial expressions. For Uncertainty Avoidance, we made sure to be clear with questions and conduct the interviews in the participant’s preferred language, which you can see by the 3 spanish interviews. </a:t>
            </a:r>
            <a:endParaRPr/>
          </a:p>
          <a:p>
            <a:pPr indent="0" lvl="0" marL="0" rtl="0" algn="l">
              <a:spcBef>
                <a:spcPts val="0"/>
              </a:spcBef>
              <a:spcAft>
                <a:spcPts val="0"/>
              </a:spcAft>
              <a:buNone/>
            </a:pPr>
            <a:r>
              <a:rPr lang="en"/>
              <a:t>Anqi will now discuss more about the participant profiles.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250617" y="2402301"/>
            <a:ext cx="188650" cy="2468354"/>
            <a:chOff x="250617" y="2402301"/>
            <a:chExt cx="188650" cy="2468354"/>
          </a:xfrm>
        </p:grpSpPr>
        <p:sp>
          <p:nvSpPr>
            <p:cNvPr id="18" name="Google Shape;18;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58" name="Shape 158"/>
        <p:cNvGrpSpPr/>
        <p:nvPr/>
      </p:nvGrpSpPr>
      <p:grpSpPr>
        <a:xfrm>
          <a:off x="0" y="0"/>
          <a:ext cx="0" cy="0"/>
          <a:chOff x="0" y="0"/>
          <a:chExt cx="0" cy="0"/>
        </a:xfrm>
      </p:grpSpPr>
      <p:sp>
        <p:nvSpPr>
          <p:cNvPr id="159" name="Google Shape;159;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1"/>
          <p:cNvGrpSpPr/>
          <p:nvPr/>
        </p:nvGrpSpPr>
        <p:grpSpPr>
          <a:xfrm>
            <a:off x="8217007" y="3576772"/>
            <a:ext cx="188886" cy="1181531"/>
            <a:chOff x="2877432" y="975334"/>
            <a:chExt cx="188886" cy="1181531"/>
          </a:xfrm>
        </p:grpSpPr>
        <p:sp>
          <p:nvSpPr>
            <p:cNvPr id="167" name="Google Shape;167;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1"/>
          <p:cNvGrpSpPr/>
          <p:nvPr/>
        </p:nvGrpSpPr>
        <p:grpSpPr>
          <a:xfrm>
            <a:off x="7519346" y="3243318"/>
            <a:ext cx="98059" cy="1147596"/>
            <a:chOff x="3347921" y="16006"/>
            <a:chExt cx="98059" cy="1147596"/>
          </a:xfrm>
        </p:grpSpPr>
        <p:sp>
          <p:nvSpPr>
            <p:cNvPr id="172" name="Google Shape;172;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805821" y="2953663"/>
            <a:ext cx="121172" cy="760495"/>
            <a:chOff x="5245196" y="3136513"/>
            <a:chExt cx="121172" cy="760495"/>
          </a:xfrm>
        </p:grpSpPr>
        <p:sp>
          <p:nvSpPr>
            <p:cNvPr id="175" name="Google Shape;175;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a:off x="250617" y="2402301"/>
            <a:ext cx="188650" cy="2468354"/>
            <a:chOff x="250617" y="2402301"/>
            <a:chExt cx="188650" cy="2468354"/>
          </a:xfrm>
        </p:grpSpPr>
        <p:sp>
          <p:nvSpPr>
            <p:cNvPr id="178" name="Google Shape;178;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1"/>
          <p:cNvGrpSpPr/>
          <p:nvPr/>
        </p:nvGrpSpPr>
        <p:grpSpPr>
          <a:xfrm>
            <a:off x="2038689" y="173907"/>
            <a:ext cx="57599" cy="831799"/>
            <a:chOff x="2038689" y="173907"/>
            <a:chExt cx="57599" cy="831799"/>
          </a:xfrm>
        </p:grpSpPr>
        <p:sp>
          <p:nvSpPr>
            <p:cNvPr id="185" name="Google Shape;185;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4920170" y="-496491"/>
            <a:ext cx="188886" cy="1181531"/>
            <a:chOff x="2877432" y="975334"/>
            <a:chExt cx="188886" cy="1181531"/>
          </a:xfrm>
        </p:grpSpPr>
        <p:sp>
          <p:nvSpPr>
            <p:cNvPr id="189" name="Google Shape;189;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1"/>
          <p:cNvGrpSpPr/>
          <p:nvPr/>
        </p:nvGrpSpPr>
        <p:grpSpPr>
          <a:xfrm>
            <a:off x="3030471" y="-223849"/>
            <a:ext cx="121172" cy="760495"/>
            <a:chOff x="5245196" y="3136513"/>
            <a:chExt cx="121172" cy="760495"/>
          </a:xfrm>
        </p:grpSpPr>
        <p:sp>
          <p:nvSpPr>
            <p:cNvPr id="194" name="Google Shape;194;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1"/>
          <p:cNvGrpSpPr/>
          <p:nvPr/>
        </p:nvGrpSpPr>
        <p:grpSpPr>
          <a:xfrm>
            <a:off x="2306292" y="2569221"/>
            <a:ext cx="199237" cy="2828935"/>
            <a:chOff x="1608717" y="1280046"/>
            <a:chExt cx="199237" cy="2828935"/>
          </a:xfrm>
        </p:grpSpPr>
        <p:sp>
          <p:nvSpPr>
            <p:cNvPr id="197" name="Google Shape;197;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0" name="Shape 200"/>
        <p:cNvGrpSpPr/>
        <p:nvPr/>
      </p:nvGrpSpPr>
      <p:grpSpPr>
        <a:xfrm>
          <a:off x="0" y="0"/>
          <a:ext cx="0" cy="0"/>
          <a:chOff x="0" y="0"/>
          <a:chExt cx="0" cy="0"/>
        </a:xfrm>
      </p:grpSpPr>
      <p:sp>
        <p:nvSpPr>
          <p:cNvPr id="201" name="Google Shape;201;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2" name="Google Shape;202;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03" name="Google Shape;203;p12"/>
          <p:cNvGrpSpPr/>
          <p:nvPr/>
        </p:nvGrpSpPr>
        <p:grpSpPr>
          <a:xfrm>
            <a:off x="722446" y="3412541"/>
            <a:ext cx="7699120" cy="1883463"/>
            <a:chOff x="4558950" y="838825"/>
            <a:chExt cx="2813800" cy="688350"/>
          </a:xfrm>
        </p:grpSpPr>
        <p:sp>
          <p:nvSpPr>
            <p:cNvPr id="204" name="Google Shape;204;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9" name="Shape 239"/>
        <p:cNvGrpSpPr/>
        <p:nvPr/>
      </p:nvGrpSpPr>
      <p:grpSpPr>
        <a:xfrm>
          <a:off x="0" y="0"/>
          <a:ext cx="0" cy="0"/>
          <a:chOff x="0" y="0"/>
          <a:chExt cx="0" cy="0"/>
        </a:xfrm>
      </p:grpSpPr>
      <p:sp>
        <p:nvSpPr>
          <p:cNvPr id="240" name="Google Shape;240;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41" name="Google Shape;241;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52" name="Google Shape;252;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3" name="Google Shape;253;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4" name="Google Shape;254;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55" name="Google Shape;255;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6" name="Google Shape;256;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7" name="Google Shape;257;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58" name="Google Shape;258;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59" name="Google Shape;259;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0" name="Google Shape;260;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61" name="Shape 261"/>
        <p:cNvGrpSpPr/>
        <p:nvPr/>
      </p:nvGrpSpPr>
      <p:grpSpPr>
        <a:xfrm>
          <a:off x="0" y="0"/>
          <a:ext cx="0" cy="0"/>
          <a:chOff x="0" y="0"/>
          <a:chExt cx="0" cy="0"/>
        </a:xfrm>
      </p:grpSpPr>
      <p:sp>
        <p:nvSpPr>
          <p:cNvPr id="262" name="Google Shape;262;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63" name="Google Shape;263;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64" name="Google Shape;264;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65" name="Google Shape;265;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66" name="Google Shape;266;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4"/>
          <p:cNvGrpSpPr/>
          <p:nvPr/>
        </p:nvGrpSpPr>
        <p:grpSpPr>
          <a:xfrm>
            <a:off x="6626134" y="-164562"/>
            <a:ext cx="121172" cy="760495"/>
            <a:chOff x="5245196" y="3136513"/>
            <a:chExt cx="121172" cy="760495"/>
          </a:xfrm>
        </p:grpSpPr>
        <p:sp>
          <p:nvSpPr>
            <p:cNvPr id="271" name="Google Shape;271;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76" name="Shape 276"/>
        <p:cNvGrpSpPr/>
        <p:nvPr/>
      </p:nvGrpSpPr>
      <p:grpSpPr>
        <a:xfrm>
          <a:off x="0" y="0"/>
          <a:ext cx="0" cy="0"/>
          <a:chOff x="0" y="0"/>
          <a:chExt cx="0" cy="0"/>
        </a:xfrm>
      </p:grpSpPr>
      <p:sp>
        <p:nvSpPr>
          <p:cNvPr id="277" name="Google Shape;277;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5"/>
          <p:cNvGrpSpPr/>
          <p:nvPr/>
        </p:nvGrpSpPr>
        <p:grpSpPr>
          <a:xfrm>
            <a:off x="6626134" y="-164562"/>
            <a:ext cx="121172" cy="760495"/>
            <a:chOff x="5245196" y="3136513"/>
            <a:chExt cx="121172" cy="760495"/>
          </a:xfrm>
        </p:grpSpPr>
        <p:sp>
          <p:nvSpPr>
            <p:cNvPr id="282" name="Google Shape;282;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7" name="Google Shape;287;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8" name="Google Shape;288;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9" name="Google Shape;289;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0" name="Google Shape;290;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1" name="Google Shape;291;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2" name="Google Shape;292;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93" name="Shape 293"/>
        <p:cNvGrpSpPr/>
        <p:nvPr/>
      </p:nvGrpSpPr>
      <p:grpSpPr>
        <a:xfrm>
          <a:off x="0" y="0"/>
          <a:ext cx="0" cy="0"/>
          <a:chOff x="0" y="0"/>
          <a:chExt cx="0" cy="0"/>
        </a:xfrm>
      </p:grpSpPr>
      <p:sp>
        <p:nvSpPr>
          <p:cNvPr id="294" name="Google Shape;294;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5" name="Google Shape;295;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6" name="Google Shape;296;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7" name="Google Shape;297;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8" name="Google Shape;298;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9" name="Google Shape;299;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0" name="Google Shape;300;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01" name="Google Shape;301;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2" name="Google Shape;302;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3" name="Google Shape;303;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16" name="Shape 316"/>
        <p:cNvGrpSpPr/>
        <p:nvPr/>
      </p:nvGrpSpPr>
      <p:grpSpPr>
        <a:xfrm>
          <a:off x="0" y="0"/>
          <a:ext cx="0" cy="0"/>
          <a:chOff x="0" y="0"/>
          <a:chExt cx="0" cy="0"/>
        </a:xfrm>
      </p:grpSpPr>
      <p:sp>
        <p:nvSpPr>
          <p:cNvPr id="317" name="Google Shape;317;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8" name="Google Shape;318;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9" name="Google Shape;319;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0" name="Google Shape;320;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1" name="Google Shape;321;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2" name="Google Shape;322;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3" name="Google Shape;323;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4" name="Google Shape;324;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5" name="Google Shape;325;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6" name="Google Shape;326;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36" name="Shape 336"/>
        <p:cNvGrpSpPr/>
        <p:nvPr/>
      </p:nvGrpSpPr>
      <p:grpSpPr>
        <a:xfrm>
          <a:off x="0" y="0"/>
          <a:ext cx="0" cy="0"/>
          <a:chOff x="0" y="0"/>
          <a:chExt cx="0" cy="0"/>
        </a:xfrm>
      </p:grpSpPr>
      <p:sp>
        <p:nvSpPr>
          <p:cNvPr id="337" name="Google Shape;337;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38" name="Google Shape;338;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40" name="Google Shape;340;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42" name="Google Shape;342;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44" name="Google Shape;344;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5" name="Google Shape;345;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6" name="Google Shape;346;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56" name="Shape 356"/>
        <p:cNvGrpSpPr/>
        <p:nvPr/>
      </p:nvGrpSpPr>
      <p:grpSpPr>
        <a:xfrm>
          <a:off x="0" y="0"/>
          <a:ext cx="0" cy="0"/>
          <a:chOff x="0" y="0"/>
          <a:chExt cx="0" cy="0"/>
        </a:xfrm>
      </p:grpSpPr>
      <p:sp>
        <p:nvSpPr>
          <p:cNvPr id="357" name="Google Shape;357;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8" name="Google Shape;358;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9" name="Google Shape;359;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60" name="Google Shape;360;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9"/>
          <p:cNvGrpSpPr/>
          <p:nvPr/>
        </p:nvGrpSpPr>
        <p:grpSpPr>
          <a:xfrm>
            <a:off x="6669747" y="-389684"/>
            <a:ext cx="143766" cy="2106420"/>
            <a:chOff x="6780548" y="337714"/>
            <a:chExt cx="133252" cy="1952377"/>
          </a:xfrm>
        </p:grpSpPr>
        <p:sp>
          <p:nvSpPr>
            <p:cNvPr id="369" name="Google Shape;369;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19"/>
          <p:cNvGrpSpPr/>
          <p:nvPr/>
        </p:nvGrpSpPr>
        <p:grpSpPr>
          <a:xfrm>
            <a:off x="1510029" y="507749"/>
            <a:ext cx="203534" cy="2663107"/>
            <a:chOff x="250617" y="2402301"/>
            <a:chExt cx="188650" cy="2468354"/>
          </a:xfrm>
        </p:grpSpPr>
        <p:sp>
          <p:nvSpPr>
            <p:cNvPr id="372" name="Google Shape;372;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9"/>
          <p:cNvGrpSpPr/>
          <p:nvPr/>
        </p:nvGrpSpPr>
        <p:grpSpPr>
          <a:xfrm>
            <a:off x="385355" y="1380671"/>
            <a:ext cx="199237" cy="2828935"/>
            <a:chOff x="1608717" y="1280046"/>
            <a:chExt cx="199237" cy="2828935"/>
          </a:xfrm>
        </p:grpSpPr>
        <p:sp>
          <p:nvSpPr>
            <p:cNvPr id="377" name="Google Shape;377;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19"/>
          <p:cNvGrpSpPr/>
          <p:nvPr/>
        </p:nvGrpSpPr>
        <p:grpSpPr>
          <a:xfrm>
            <a:off x="989005" y="-389666"/>
            <a:ext cx="62143" cy="897428"/>
            <a:chOff x="2038689" y="173907"/>
            <a:chExt cx="57599" cy="831799"/>
          </a:xfrm>
        </p:grpSpPr>
        <p:sp>
          <p:nvSpPr>
            <p:cNvPr id="383" name="Google Shape;383;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19"/>
          <p:cNvGrpSpPr/>
          <p:nvPr/>
        </p:nvGrpSpPr>
        <p:grpSpPr>
          <a:xfrm>
            <a:off x="8568723" y="2184809"/>
            <a:ext cx="214702" cy="2308597"/>
            <a:chOff x="8008096" y="2108910"/>
            <a:chExt cx="199001" cy="2139769"/>
          </a:xfrm>
        </p:grpSpPr>
        <p:sp>
          <p:nvSpPr>
            <p:cNvPr id="386" name="Google Shape;386;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19"/>
          <p:cNvGrpSpPr/>
          <p:nvPr/>
        </p:nvGrpSpPr>
        <p:grpSpPr>
          <a:xfrm>
            <a:off x="8221223" y="9"/>
            <a:ext cx="214702" cy="2308597"/>
            <a:chOff x="8008096" y="2108910"/>
            <a:chExt cx="199001" cy="2139769"/>
          </a:xfrm>
        </p:grpSpPr>
        <p:sp>
          <p:nvSpPr>
            <p:cNvPr id="390" name="Google Shape;390;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392" name="Shape 392"/>
        <p:cNvGrpSpPr/>
        <p:nvPr/>
      </p:nvGrpSpPr>
      <p:grpSpPr>
        <a:xfrm>
          <a:off x="0" y="0"/>
          <a:ext cx="0" cy="0"/>
          <a:chOff x="0" y="0"/>
          <a:chExt cx="0" cy="0"/>
        </a:xfrm>
      </p:grpSpPr>
      <p:sp>
        <p:nvSpPr>
          <p:cNvPr id="393" name="Google Shape;393;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394" name="Google Shape;394;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95" name="Google Shape;395;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396" name="Google Shape;396;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8263682" y="-434366"/>
            <a:ext cx="188886" cy="1181531"/>
            <a:chOff x="2877432" y="975334"/>
            <a:chExt cx="188886" cy="1181531"/>
          </a:xfrm>
        </p:grpSpPr>
        <p:sp>
          <p:nvSpPr>
            <p:cNvPr id="28" name="Google Shape;28;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a:off x="3643898" y="-436198"/>
            <a:ext cx="133252" cy="1952377"/>
            <a:chOff x="6780548" y="337714"/>
            <a:chExt cx="133252" cy="1952377"/>
          </a:xfrm>
        </p:grpSpPr>
        <p:sp>
          <p:nvSpPr>
            <p:cNvPr id="33" name="Google Shape;33;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8008096" y="2108910"/>
            <a:ext cx="199001" cy="2139769"/>
            <a:chOff x="8008096" y="2108910"/>
            <a:chExt cx="199001" cy="2139769"/>
          </a:xfrm>
        </p:grpSpPr>
        <p:sp>
          <p:nvSpPr>
            <p:cNvPr id="37" name="Google Shape;37;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520996" y="1091548"/>
            <a:ext cx="199001" cy="2139769"/>
            <a:chOff x="8008096" y="2108910"/>
            <a:chExt cx="199001" cy="2139769"/>
          </a:xfrm>
        </p:grpSpPr>
        <p:sp>
          <p:nvSpPr>
            <p:cNvPr id="40" name="Google Shape;40;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3" name="Google Shape;43;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4" name="Google Shape;44;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r list">
  <p:cSld name="CUSTOM_4_1">
    <p:spTree>
      <p:nvGrpSpPr>
        <p:cNvPr id="407" name="Shape 407"/>
        <p:cNvGrpSpPr/>
        <p:nvPr/>
      </p:nvGrpSpPr>
      <p:grpSpPr>
        <a:xfrm>
          <a:off x="0" y="0"/>
          <a:ext cx="0" cy="0"/>
          <a:chOff x="0" y="0"/>
          <a:chExt cx="0" cy="0"/>
        </a:xfrm>
      </p:grpSpPr>
      <p:sp>
        <p:nvSpPr>
          <p:cNvPr id="408" name="Google Shape;408;p21"/>
          <p:cNvSpPr txBox="1"/>
          <p:nvPr>
            <p:ph idx="1" type="body"/>
          </p:nvPr>
        </p:nvSpPr>
        <p:spPr>
          <a:xfrm>
            <a:off x="597375" y="1063525"/>
            <a:ext cx="80229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09" name="Google Shape;409;p2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0" name="Google Shape;410;p21"/>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14" name="Shape 41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5" name="Shape 4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16" name="Shape 416"/>
        <p:cNvGrpSpPr/>
        <p:nvPr/>
      </p:nvGrpSpPr>
      <p:grpSpPr>
        <a:xfrm>
          <a:off x="0" y="0"/>
          <a:ext cx="0" cy="0"/>
          <a:chOff x="0" y="0"/>
          <a:chExt cx="0" cy="0"/>
        </a:xfrm>
      </p:grpSpPr>
      <p:sp>
        <p:nvSpPr>
          <p:cNvPr id="417" name="Google Shape;417;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830392" y="1191256"/>
            <a:ext cx="745763" cy="45826"/>
            <a:chOff x="4580561" y="2589004"/>
            <a:chExt cx="1064464" cy="25200"/>
          </a:xfrm>
        </p:grpSpPr>
        <p:sp>
          <p:nvSpPr>
            <p:cNvPr id="419" name="Google Shape;419;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22" name="Google Shape;422;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3" name="Google Shape;423;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sp>
        <p:nvSpPr>
          <p:cNvPr id="46" name="Google Shape;46;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8" name="Google Shape;48;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4"/>
          <p:cNvGrpSpPr/>
          <p:nvPr/>
        </p:nvGrpSpPr>
        <p:grpSpPr>
          <a:xfrm>
            <a:off x="8148521" y="3004593"/>
            <a:ext cx="98059" cy="1147596"/>
            <a:chOff x="3347921" y="16006"/>
            <a:chExt cx="98059" cy="1147596"/>
          </a:xfrm>
        </p:grpSpPr>
        <p:sp>
          <p:nvSpPr>
            <p:cNvPr id="54" name="Google Shape;54;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4"/>
          <p:cNvGrpSpPr/>
          <p:nvPr/>
        </p:nvGrpSpPr>
        <p:grpSpPr>
          <a:xfrm>
            <a:off x="281421" y="3769263"/>
            <a:ext cx="121172" cy="760495"/>
            <a:chOff x="5245196" y="3136513"/>
            <a:chExt cx="121172" cy="760495"/>
          </a:xfrm>
        </p:grpSpPr>
        <p:sp>
          <p:nvSpPr>
            <p:cNvPr id="57" name="Google Shape;57;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4"/>
          <p:cNvGrpSpPr/>
          <p:nvPr/>
        </p:nvGrpSpPr>
        <p:grpSpPr>
          <a:xfrm>
            <a:off x="8534739" y="4069632"/>
            <a:ext cx="57599" cy="831799"/>
            <a:chOff x="2038689" y="173907"/>
            <a:chExt cx="57599" cy="831799"/>
          </a:xfrm>
        </p:grpSpPr>
        <p:sp>
          <p:nvSpPr>
            <p:cNvPr id="60" name="Google Shape;60;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 name="Shape 64"/>
        <p:cNvGrpSpPr/>
        <p:nvPr/>
      </p:nvGrpSpPr>
      <p:grpSpPr>
        <a:xfrm>
          <a:off x="0" y="0"/>
          <a:ext cx="0" cy="0"/>
          <a:chOff x="0" y="0"/>
          <a:chExt cx="0" cy="0"/>
        </a:xfrm>
      </p:grpSpPr>
      <p:sp>
        <p:nvSpPr>
          <p:cNvPr id="65" name="Google Shape;65;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6" name="Google Shape;66;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7" name="Google Shape;67;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68" name="Google Shape;68;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9" name="Google Shape;69;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0" name="Google Shape;70;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5"/>
          <p:cNvGrpSpPr/>
          <p:nvPr/>
        </p:nvGrpSpPr>
        <p:grpSpPr>
          <a:xfrm>
            <a:off x="6626134" y="-164562"/>
            <a:ext cx="121172" cy="760495"/>
            <a:chOff x="5245196" y="3136513"/>
            <a:chExt cx="121172" cy="760495"/>
          </a:xfrm>
        </p:grpSpPr>
        <p:sp>
          <p:nvSpPr>
            <p:cNvPr id="75" name="Google Shape;75;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1" name="Google Shape;81;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90" name="Google Shape;90;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1" name="Google Shape;91;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7"/>
          <p:cNvGrpSpPr/>
          <p:nvPr/>
        </p:nvGrpSpPr>
        <p:grpSpPr>
          <a:xfrm>
            <a:off x="6626134" y="-164562"/>
            <a:ext cx="121172" cy="760495"/>
            <a:chOff x="5245196" y="3136513"/>
            <a:chExt cx="121172" cy="760495"/>
          </a:xfrm>
        </p:grpSpPr>
        <p:sp>
          <p:nvSpPr>
            <p:cNvPr id="96" name="Google Shape;96;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2" name="Google Shape;102;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8"/>
          <p:cNvGrpSpPr/>
          <p:nvPr/>
        </p:nvGrpSpPr>
        <p:grpSpPr>
          <a:xfrm>
            <a:off x="8263682" y="-434366"/>
            <a:ext cx="188886" cy="1181531"/>
            <a:chOff x="2877432" y="975334"/>
            <a:chExt cx="188886" cy="1181531"/>
          </a:xfrm>
        </p:grpSpPr>
        <p:sp>
          <p:nvSpPr>
            <p:cNvPr id="109" name="Google Shape;109;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8"/>
          <p:cNvGrpSpPr/>
          <p:nvPr/>
        </p:nvGrpSpPr>
        <p:grpSpPr>
          <a:xfrm>
            <a:off x="3090746" y="-533657"/>
            <a:ext cx="98059" cy="1147596"/>
            <a:chOff x="3347921" y="16006"/>
            <a:chExt cx="98059" cy="1147596"/>
          </a:xfrm>
        </p:grpSpPr>
        <p:sp>
          <p:nvSpPr>
            <p:cNvPr id="116" name="Google Shape;116;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4892771" y="-340112"/>
            <a:ext cx="121172" cy="760495"/>
            <a:chOff x="5245196" y="3136513"/>
            <a:chExt cx="121172" cy="760495"/>
          </a:xfrm>
        </p:grpSpPr>
        <p:sp>
          <p:nvSpPr>
            <p:cNvPr id="119" name="Google Shape;119;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8"/>
          <p:cNvGrpSpPr/>
          <p:nvPr/>
        </p:nvGrpSpPr>
        <p:grpSpPr>
          <a:xfrm>
            <a:off x="6967836" y="85439"/>
            <a:ext cx="133252" cy="1952377"/>
            <a:chOff x="6780548" y="337714"/>
            <a:chExt cx="133252" cy="1952377"/>
          </a:xfrm>
        </p:grpSpPr>
        <p:sp>
          <p:nvSpPr>
            <p:cNvPr id="122" name="Google Shape;12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8"/>
          <p:cNvGrpSpPr/>
          <p:nvPr/>
        </p:nvGrpSpPr>
        <p:grpSpPr>
          <a:xfrm>
            <a:off x="250617" y="2402301"/>
            <a:ext cx="188650" cy="2468354"/>
            <a:chOff x="250617" y="2402301"/>
            <a:chExt cx="188650" cy="2468354"/>
          </a:xfrm>
        </p:grpSpPr>
        <p:sp>
          <p:nvSpPr>
            <p:cNvPr id="125" name="Google Shape;125;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8"/>
          <p:cNvGrpSpPr/>
          <p:nvPr/>
        </p:nvGrpSpPr>
        <p:grpSpPr>
          <a:xfrm>
            <a:off x="982417" y="1695096"/>
            <a:ext cx="199237" cy="2828935"/>
            <a:chOff x="1608717" y="1280046"/>
            <a:chExt cx="199237" cy="2828935"/>
          </a:xfrm>
        </p:grpSpPr>
        <p:sp>
          <p:nvSpPr>
            <p:cNvPr id="130" name="Google Shape;130;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8"/>
          <p:cNvGrpSpPr/>
          <p:nvPr/>
        </p:nvGrpSpPr>
        <p:grpSpPr>
          <a:xfrm>
            <a:off x="2038689" y="173907"/>
            <a:ext cx="57599" cy="831799"/>
            <a:chOff x="2038689" y="173907"/>
            <a:chExt cx="57599" cy="831799"/>
          </a:xfrm>
        </p:grpSpPr>
        <p:sp>
          <p:nvSpPr>
            <p:cNvPr id="135" name="Google Shape;135;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8"/>
          <p:cNvGrpSpPr/>
          <p:nvPr/>
        </p:nvGrpSpPr>
        <p:grpSpPr>
          <a:xfrm>
            <a:off x="8008096" y="2108910"/>
            <a:ext cx="199001" cy="2139769"/>
            <a:chOff x="8008096" y="2108910"/>
            <a:chExt cx="199001" cy="2139769"/>
          </a:xfrm>
        </p:grpSpPr>
        <p:sp>
          <p:nvSpPr>
            <p:cNvPr id="138" name="Google Shape;138;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8"/>
          <p:cNvGrpSpPr/>
          <p:nvPr/>
        </p:nvGrpSpPr>
        <p:grpSpPr>
          <a:xfrm>
            <a:off x="4095146" y="-859690"/>
            <a:ext cx="199001" cy="2139769"/>
            <a:chOff x="8008096" y="2108910"/>
            <a:chExt cx="199001" cy="2139769"/>
          </a:xfrm>
        </p:grpSpPr>
        <p:sp>
          <p:nvSpPr>
            <p:cNvPr id="142" name="Google Shape;142;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8"/>
          <p:cNvGrpSpPr/>
          <p:nvPr/>
        </p:nvGrpSpPr>
        <p:grpSpPr>
          <a:xfrm>
            <a:off x="6333286" y="3704939"/>
            <a:ext cx="133252" cy="1952377"/>
            <a:chOff x="6780548" y="337714"/>
            <a:chExt cx="133252" cy="1952377"/>
          </a:xfrm>
        </p:grpSpPr>
        <p:sp>
          <p:nvSpPr>
            <p:cNvPr id="145" name="Google Shape;145;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a:off x="2702021" y="3612763"/>
            <a:ext cx="121172" cy="760495"/>
            <a:chOff x="5245196" y="3136513"/>
            <a:chExt cx="121172" cy="760495"/>
          </a:xfrm>
        </p:grpSpPr>
        <p:sp>
          <p:nvSpPr>
            <p:cNvPr id="148" name="Google Shape;148;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4" name="Google Shape;15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5" name="Google Shape;15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hyperlink" Target="http://drive.google.com/file/d/1mbYlrR9pzpz6p6D7NUs4IvW5xBsNz68t/view" TargetMode="External"/><Relationship Id="rId5"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5"/>
          <p:cNvSpPr txBox="1"/>
          <p:nvPr>
            <p:ph type="ctrTitle"/>
          </p:nvPr>
        </p:nvSpPr>
        <p:spPr>
          <a:xfrm>
            <a:off x="1561650" y="1376243"/>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Mexico’s P</a:t>
            </a:r>
            <a:r>
              <a:rPr lang="en"/>
              <a:t>assport Renewal Bot</a:t>
            </a:r>
            <a:endParaRPr/>
          </a:p>
        </p:txBody>
      </p:sp>
      <p:sp>
        <p:nvSpPr>
          <p:cNvPr id="429" name="Google Shape;429;p25"/>
          <p:cNvSpPr txBox="1"/>
          <p:nvPr>
            <p:ph idx="1" type="subTitle"/>
          </p:nvPr>
        </p:nvSpPr>
        <p:spPr>
          <a:xfrm>
            <a:off x="2924250" y="3496843"/>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Research &amp; Design Recommendations for Mexico’s Ministry of </a:t>
            </a:r>
            <a:br>
              <a:rPr lang="en" sz="1400"/>
            </a:br>
            <a:r>
              <a:rPr lang="en" sz="1400"/>
              <a:t>Foreign Affairs</a:t>
            </a:r>
            <a:endParaRPr sz="1400"/>
          </a:p>
        </p:txBody>
      </p:sp>
      <p:sp>
        <p:nvSpPr>
          <p:cNvPr id="430" name="Google Shape;430;p25"/>
          <p:cNvSpPr/>
          <p:nvPr/>
        </p:nvSpPr>
        <p:spPr>
          <a:xfrm>
            <a:off x="791675" y="3496850"/>
            <a:ext cx="2404507" cy="1487420"/>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25"/>
          <p:cNvPicPr preferRelativeResize="0"/>
          <p:nvPr/>
        </p:nvPicPr>
        <p:blipFill rotWithShape="1">
          <a:blip r:embed="rId3">
            <a:alphaModFix/>
          </a:blip>
          <a:srcRect b="20741" l="0" r="0" t="11365"/>
          <a:stretch/>
        </p:blipFill>
        <p:spPr>
          <a:xfrm>
            <a:off x="0" y="0"/>
            <a:ext cx="9143999" cy="14725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4"/>
          <p:cNvSpPr txBox="1"/>
          <p:nvPr>
            <p:ph type="ctrTitle"/>
          </p:nvPr>
        </p:nvSpPr>
        <p:spPr>
          <a:xfrm>
            <a:off x="613550" y="411675"/>
            <a:ext cx="417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Participant Profile </a:t>
            </a:r>
            <a:endParaRPr/>
          </a:p>
        </p:txBody>
      </p:sp>
      <p:sp>
        <p:nvSpPr>
          <p:cNvPr id="721" name="Google Shape;721;p34"/>
          <p:cNvSpPr txBox="1"/>
          <p:nvPr/>
        </p:nvSpPr>
        <p:spPr>
          <a:xfrm>
            <a:off x="769123" y="3128031"/>
            <a:ext cx="602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Share Tech"/>
                <a:ea typeface="Share Tech"/>
                <a:cs typeface="Share Tech"/>
                <a:sym typeface="Share Tech"/>
              </a:rPr>
              <a:t> 3/5</a:t>
            </a:r>
            <a:endParaRPr>
              <a:solidFill>
                <a:schemeClr val="accent3"/>
              </a:solidFill>
              <a:latin typeface="Share Tech"/>
              <a:ea typeface="Share Tech"/>
              <a:cs typeface="Share Tech"/>
              <a:sym typeface="Share Tech"/>
            </a:endParaRPr>
          </a:p>
        </p:txBody>
      </p:sp>
      <p:sp>
        <p:nvSpPr>
          <p:cNvPr id="722" name="Google Shape;722;p34"/>
          <p:cNvSpPr/>
          <p:nvPr/>
        </p:nvSpPr>
        <p:spPr>
          <a:xfrm>
            <a:off x="954643" y="1751425"/>
            <a:ext cx="1199100" cy="1199100"/>
          </a:xfrm>
          <a:prstGeom prst="blockArc">
            <a:avLst>
              <a:gd fmla="val 5981036" name="adj1"/>
              <a:gd fmla="val 1956664" name="adj2"/>
              <a:gd fmla="val 5171"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1063349" y="1860005"/>
            <a:ext cx="981600" cy="981600"/>
          </a:xfrm>
          <a:prstGeom prst="blockArc">
            <a:avLst>
              <a:gd fmla="val 10800000" name="adj1"/>
              <a:gd fmla="val 1840440" name="adj2"/>
              <a:gd fmla="val 598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txBox="1"/>
          <p:nvPr/>
        </p:nvSpPr>
        <p:spPr>
          <a:xfrm>
            <a:off x="769123" y="3524638"/>
            <a:ext cx="602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hare Tech"/>
                <a:ea typeface="Share Tech"/>
                <a:cs typeface="Share Tech"/>
                <a:sym typeface="Share Tech"/>
              </a:rPr>
              <a:t> 2/5</a:t>
            </a:r>
            <a:endParaRPr>
              <a:solidFill>
                <a:schemeClr val="accent2"/>
              </a:solidFill>
              <a:latin typeface="Share Tech"/>
              <a:ea typeface="Share Tech"/>
              <a:cs typeface="Share Tech"/>
              <a:sym typeface="Share Tech"/>
            </a:endParaRPr>
          </a:p>
        </p:txBody>
      </p:sp>
      <p:sp>
        <p:nvSpPr>
          <p:cNvPr id="725" name="Google Shape;725;p34"/>
          <p:cNvSpPr txBox="1"/>
          <p:nvPr/>
        </p:nvSpPr>
        <p:spPr>
          <a:xfrm>
            <a:off x="1331135" y="3128031"/>
            <a:ext cx="862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Maven Pro"/>
                <a:ea typeface="Maven Pro"/>
                <a:cs typeface="Maven Pro"/>
                <a:sym typeface="Maven Pro"/>
              </a:rPr>
              <a:t>M</a:t>
            </a:r>
            <a:r>
              <a:rPr lang="en" sz="1300">
                <a:solidFill>
                  <a:schemeClr val="accent3"/>
                </a:solidFill>
                <a:latin typeface="Maven Pro"/>
                <a:ea typeface="Maven Pro"/>
                <a:cs typeface="Maven Pro"/>
                <a:sym typeface="Maven Pro"/>
              </a:rPr>
              <a:t>ale</a:t>
            </a:r>
            <a:endParaRPr sz="1300">
              <a:solidFill>
                <a:schemeClr val="accent3"/>
              </a:solidFill>
              <a:latin typeface="Maven Pro"/>
              <a:ea typeface="Maven Pro"/>
              <a:cs typeface="Maven Pro"/>
              <a:sym typeface="Maven Pro"/>
            </a:endParaRPr>
          </a:p>
        </p:txBody>
      </p:sp>
      <p:sp>
        <p:nvSpPr>
          <p:cNvPr id="726" name="Google Shape;726;p34"/>
          <p:cNvSpPr txBox="1"/>
          <p:nvPr/>
        </p:nvSpPr>
        <p:spPr>
          <a:xfrm>
            <a:off x="1331149" y="3524638"/>
            <a:ext cx="8325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CFCC"/>
                </a:solidFill>
                <a:latin typeface="Maven Pro"/>
                <a:ea typeface="Maven Pro"/>
                <a:cs typeface="Maven Pro"/>
                <a:sym typeface="Maven Pro"/>
              </a:rPr>
              <a:t>Fem</a:t>
            </a:r>
            <a:r>
              <a:rPr lang="en" sz="1300">
                <a:solidFill>
                  <a:srgbClr val="00CFCC"/>
                </a:solidFill>
                <a:latin typeface="Maven Pro"/>
                <a:ea typeface="Maven Pro"/>
                <a:cs typeface="Maven Pro"/>
                <a:sym typeface="Maven Pro"/>
              </a:rPr>
              <a:t>ale</a:t>
            </a:r>
            <a:endParaRPr sz="1300">
              <a:solidFill>
                <a:srgbClr val="00CFCC"/>
              </a:solidFill>
              <a:latin typeface="Maven Pro"/>
              <a:ea typeface="Maven Pro"/>
              <a:cs typeface="Maven Pro"/>
              <a:sym typeface="Maven Pro"/>
            </a:endParaRPr>
          </a:p>
        </p:txBody>
      </p:sp>
      <p:sp>
        <p:nvSpPr>
          <p:cNvPr id="727" name="Google Shape;727;p34"/>
          <p:cNvSpPr txBox="1"/>
          <p:nvPr/>
        </p:nvSpPr>
        <p:spPr>
          <a:xfrm>
            <a:off x="2599505" y="1850400"/>
            <a:ext cx="1204800" cy="39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lt1"/>
                </a:solidFill>
                <a:latin typeface="Maven Pro"/>
                <a:ea typeface="Maven Pro"/>
                <a:cs typeface="Maven Pro"/>
                <a:sym typeface="Maven Pro"/>
              </a:rPr>
              <a:t>20-39</a:t>
            </a:r>
            <a:endParaRPr sz="1300">
              <a:solidFill>
                <a:schemeClr val="lt1"/>
              </a:solidFill>
              <a:latin typeface="Maven Pro"/>
              <a:ea typeface="Maven Pro"/>
              <a:cs typeface="Maven Pro"/>
              <a:sym typeface="Maven Pro"/>
            </a:endParaRPr>
          </a:p>
        </p:txBody>
      </p:sp>
      <p:sp>
        <p:nvSpPr>
          <p:cNvPr id="728" name="Google Shape;728;p34"/>
          <p:cNvSpPr txBox="1"/>
          <p:nvPr/>
        </p:nvSpPr>
        <p:spPr>
          <a:xfrm>
            <a:off x="2963105" y="2268650"/>
            <a:ext cx="841200" cy="39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lt1"/>
                </a:solidFill>
                <a:latin typeface="Maven Pro"/>
                <a:ea typeface="Maven Pro"/>
                <a:cs typeface="Maven Pro"/>
                <a:sym typeface="Maven Pro"/>
              </a:rPr>
              <a:t>40-60</a:t>
            </a:r>
            <a:endParaRPr sz="1300">
              <a:solidFill>
                <a:schemeClr val="lt1"/>
              </a:solidFill>
              <a:latin typeface="Maven Pro"/>
              <a:ea typeface="Maven Pro"/>
              <a:cs typeface="Maven Pro"/>
              <a:sym typeface="Maven Pro"/>
            </a:endParaRPr>
          </a:p>
        </p:txBody>
      </p:sp>
      <p:sp>
        <p:nvSpPr>
          <p:cNvPr id="729" name="Google Shape;729;p34"/>
          <p:cNvSpPr/>
          <p:nvPr/>
        </p:nvSpPr>
        <p:spPr>
          <a:xfrm>
            <a:off x="4039338" y="19469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0" name="Google Shape;730;p34"/>
          <p:cNvSpPr/>
          <p:nvPr/>
        </p:nvSpPr>
        <p:spPr>
          <a:xfrm>
            <a:off x="4351513" y="19469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1" name="Google Shape;731;p34"/>
          <p:cNvSpPr/>
          <p:nvPr/>
        </p:nvSpPr>
        <p:spPr>
          <a:xfrm>
            <a:off x="4663688" y="194690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4039338" y="237605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4351513" y="237605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txBox="1"/>
          <p:nvPr/>
        </p:nvSpPr>
        <p:spPr>
          <a:xfrm>
            <a:off x="4967280" y="1823725"/>
            <a:ext cx="12048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3/5</a:t>
            </a:r>
            <a:endParaRPr>
              <a:solidFill>
                <a:schemeClr val="lt1"/>
              </a:solidFill>
              <a:latin typeface="Share Tech"/>
              <a:ea typeface="Share Tech"/>
              <a:cs typeface="Share Tech"/>
              <a:sym typeface="Share Tech"/>
            </a:endParaRPr>
          </a:p>
        </p:txBody>
      </p:sp>
      <p:sp>
        <p:nvSpPr>
          <p:cNvPr id="735" name="Google Shape;735;p34"/>
          <p:cNvSpPr txBox="1"/>
          <p:nvPr/>
        </p:nvSpPr>
        <p:spPr>
          <a:xfrm>
            <a:off x="4967280" y="2256776"/>
            <a:ext cx="8412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2/5</a:t>
            </a:r>
            <a:endParaRPr>
              <a:solidFill>
                <a:schemeClr val="lt1"/>
              </a:solidFill>
              <a:latin typeface="Share Tech"/>
              <a:ea typeface="Share Tech"/>
              <a:cs typeface="Share Tech"/>
              <a:sym typeface="Share Tech"/>
            </a:endParaRPr>
          </a:p>
        </p:txBody>
      </p:sp>
      <p:sp>
        <p:nvSpPr>
          <p:cNvPr id="736" name="Google Shape;736;p34"/>
          <p:cNvSpPr txBox="1"/>
          <p:nvPr/>
        </p:nvSpPr>
        <p:spPr>
          <a:xfrm>
            <a:off x="613562" y="1183354"/>
            <a:ext cx="18813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hare Tech"/>
                <a:ea typeface="Share Tech"/>
                <a:cs typeface="Share Tech"/>
                <a:sym typeface="Share Tech"/>
              </a:rPr>
              <a:t>GENDER</a:t>
            </a:r>
            <a:endParaRPr b="1" sz="1500">
              <a:solidFill>
                <a:schemeClr val="lt1"/>
              </a:solidFill>
              <a:latin typeface="Share Tech"/>
              <a:ea typeface="Share Tech"/>
              <a:cs typeface="Share Tech"/>
              <a:sym typeface="Share Tech"/>
            </a:endParaRPr>
          </a:p>
        </p:txBody>
      </p:sp>
      <p:sp>
        <p:nvSpPr>
          <p:cNvPr id="737" name="Google Shape;737;p34"/>
          <p:cNvSpPr txBox="1"/>
          <p:nvPr/>
        </p:nvSpPr>
        <p:spPr>
          <a:xfrm>
            <a:off x="3278724" y="1178429"/>
            <a:ext cx="18813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hare Tech"/>
                <a:ea typeface="Share Tech"/>
                <a:cs typeface="Share Tech"/>
                <a:sym typeface="Share Tech"/>
              </a:rPr>
              <a:t>AGE</a:t>
            </a:r>
            <a:endParaRPr b="1" sz="1500">
              <a:solidFill>
                <a:schemeClr val="lt1"/>
              </a:solidFill>
              <a:latin typeface="Share Tech"/>
              <a:ea typeface="Share Tech"/>
              <a:cs typeface="Share Tech"/>
              <a:sym typeface="Share Tech"/>
            </a:endParaRPr>
          </a:p>
        </p:txBody>
      </p:sp>
      <p:sp>
        <p:nvSpPr>
          <p:cNvPr id="738" name="Google Shape;738;p34"/>
          <p:cNvSpPr txBox="1"/>
          <p:nvPr/>
        </p:nvSpPr>
        <p:spPr>
          <a:xfrm>
            <a:off x="3194563" y="3056463"/>
            <a:ext cx="20496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hare Tech"/>
                <a:ea typeface="Share Tech"/>
                <a:cs typeface="Share Tech"/>
                <a:sym typeface="Share Tech"/>
              </a:rPr>
              <a:t>LANGUAGES</a:t>
            </a:r>
            <a:endParaRPr b="1" sz="1500">
              <a:solidFill>
                <a:schemeClr val="lt1"/>
              </a:solidFill>
              <a:latin typeface="Share Tech"/>
              <a:ea typeface="Share Tech"/>
              <a:cs typeface="Share Tech"/>
              <a:sym typeface="Share Tech"/>
            </a:endParaRPr>
          </a:p>
        </p:txBody>
      </p:sp>
      <p:sp>
        <p:nvSpPr>
          <p:cNvPr id="739" name="Google Shape;739;p34"/>
          <p:cNvSpPr txBox="1"/>
          <p:nvPr/>
        </p:nvSpPr>
        <p:spPr>
          <a:xfrm>
            <a:off x="2667230" y="3645538"/>
            <a:ext cx="1204800" cy="39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lt1"/>
                </a:solidFill>
                <a:latin typeface="Maven Pro"/>
                <a:ea typeface="Maven Pro"/>
                <a:cs typeface="Maven Pro"/>
                <a:sym typeface="Maven Pro"/>
              </a:rPr>
              <a:t>Spanish</a:t>
            </a:r>
            <a:endParaRPr sz="1300">
              <a:solidFill>
                <a:schemeClr val="lt1"/>
              </a:solidFill>
              <a:latin typeface="Maven Pro"/>
              <a:ea typeface="Maven Pro"/>
              <a:cs typeface="Maven Pro"/>
              <a:sym typeface="Maven Pro"/>
            </a:endParaRPr>
          </a:p>
        </p:txBody>
      </p:sp>
      <p:sp>
        <p:nvSpPr>
          <p:cNvPr id="740" name="Google Shape;740;p34"/>
          <p:cNvSpPr txBox="1"/>
          <p:nvPr/>
        </p:nvSpPr>
        <p:spPr>
          <a:xfrm>
            <a:off x="3107039" y="4063800"/>
            <a:ext cx="9318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English &amp; Spanish</a:t>
            </a:r>
            <a:endParaRPr sz="1300">
              <a:solidFill>
                <a:schemeClr val="lt1"/>
              </a:solidFill>
              <a:latin typeface="Maven Pro"/>
              <a:ea typeface="Maven Pro"/>
              <a:cs typeface="Maven Pro"/>
              <a:sym typeface="Maven Pro"/>
            </a:endParaRPr>
          </a:p>
        </p:txBody>
      </p:sp>
      <p:sp>
        <p:nvSpPr>
          <p:cNvPr id="741" name="Google Shape;741;p34"/>
          <p:cNvSpPr/>
          <p:nvPr/>
        </p:nvSpPr>
        <p:spPr>
          <a:xfrm>
            <a:off x="4039338" y="3768088"/>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42" name="Google Shape;742;p34"/>
          <p:cNvSpPr/>
          <p:nvPr/>
        </p:nvSpPr>
        <p:spPr>
          <a:xfrm>
            <a:off x="4351513" y="3768088"/>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743" name="Google Shape;743;p34"/>
          <p:cNvSpPr/>
          <p:nvPr/>
        </p:nvSpPr>
        <p:spPr>
          <a:xfrm>
            <a:off x="4663688" y="3768088"/>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4039338" y="4197238"/>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4351513" y="4197238"/>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txBox="1"/>
          <p:nvPr/>
        </p:nvSpPr>
        <p:spPr>
          <a:xfrm>
            <a:off x="4967280" y="3645538"/>
            <a:ext cx="12048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3/5</a:t>
            </a:r>
            <a:endParaRPr>
              <a:solidFill>
                <a:schemeClr val="lt1"/>
              </a:solidFill>
              <a:latin typeface="Share Tech"/>
              <a:ea typeface="Share Tech"/>
              <a:cs typeface="Share Tech"/>
              <a:sym typeface="Share Tech"/>
            </a:endParaRPr>
          </a:p>
        </p:txBody>
      </p:sp>
      <p:sp>
        <p:nvSpPr>
          <p:cNvPr id="747" name="Google Shape;747;p34"/>
          <p:cNvSpPr txBox="1"/>
          <p:nvPr/>
        </p:nvSpPr>
        <p:spPr>
          <a:xfrm>
            <a:off x="4967280" y="4078589"/>
            <a:ext cx="8412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2/5</a:t>
            </a:r>
            <a:endParaRPr>
              <a:solidFill>
                <a:schemeClr val="lt1"/>
              </a:solidFill>
              <a:latin typeface="Share Tech"/>
              <a:ea typeface="Share Tech"/>
              <a:cs typeface="Share Tech"/>
              <a:sym typeface="Share Tech"/>
            </a:endParaRPr>
          </a:p>
        </p:txBody>
      </p:sp>
      <p:sp>
        <p:nvSpPr>
          <p:cNvPr id="748" name="Google Shape;748;p34"/>
          <p:cNvSpPr txBox="1"/>
          <p:nvPr/>
        </p:nvSpPr>
        <p:spPr>
          <a:xfrm>
            <a:off x="6250225" y="1178425"/>
            <a:ext cx="23976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hare Tech"/>
                <a:ea typeface="Share Tech"/>
                <a:cs typeface="Share Tech"/>
                <a:sym typeface="Share Tech"/>
              </a:rPr>
              <a:t>RESIDENCY</a:t>
            </a:r>
            <a:endParaRPr b="1" sz="1500">
              <a:solidFill>
                <a:schemeClr val="lt1"/>
              </a:solidFill>
              <a:latin typeface="Share Tech"/>
              <a:ea typeface="Share Tech"/>
              <a:cs typeface="Share Tech"/>
              <a:sym typeface="Share Tech"/>
            </a:endParaRPr>
          </a:p>
        </p:txBody>
      </p:sp>
      <p:sp>
        <p:nvSpPr>
          <p:cNvPr id="749" name="Google Shape;749;p34"/>
          <p:cNvSpPr txBox="1"/>
          <p:nvPr/>
        </p:nvSpPr>
        <p:spPr>
          <a:xfrm>
            <a:off x="6217950" y="1823725"/>
            <a:ext cx="11130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Mexico City</a:t>
            </a:r>
            <a:endParaRPr sz="1300">
              <a:solidFill>
                <a:schemeClr val="lt1"/>
              </a:solidFill>
              <a:latin typeface="Maven Pro"/>
              <a:ea typeface="Maven Pro"/>
              <a:cs typeface="Maven Pro"/>
              <a:sym typeface="Maven Pro"/>
            </a:endParaRPr>
          </a:p>
        </p:txBody>
      </p:sp>
      <p:sp>
        <p:nvSpPr>
          <p:cNvPr id="750" name="Google Shape;750;p34"/>
          <p:cNvSpPr txBox="1"/>
          <p:nvPr/>
        </p:nvSpPr>
        <p:spPr>
          <a:xfrm>
            <a:off x="6201125" y="2186238"/>
            <a:ext cx="18294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Mexico City &amp; Spain</a:t>
            </a:r>
            <a:endParaRPr sz="1300">
              <a:solidFill>
                <a:schemeClr val="lt1"/>
              </a:solidFill>
              <a:latin typeface="Maven Pro"/>
              <a:ea typeface="Maven Pro"/>
              <a:cs typeface="Maven Pro"/>
              <a:sym typeface="Maven Pro"/>
            </a:endParaRPr>
          </a:p>
        </p:txBody>
      </p:sp>
      <p:sp>
        <p:nvSpPr>
          <p:cNvPr id="751" name="Google Shape;751;p34"/>
          <p:cNvSpPr txBox="1"/>
          <p:nvPr/>
        </p:nvSpPr>
        <p:spPr>
          <a:xfrm>
            <a:off x="6201125" y="2970388"/>
            <a:ext cx="18294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Mexico City &amp; Berlin</a:t>
            </a:r>
            <a:endParaRPr sz="1300">
              <a:solidFill>
                <a:schemeClr val="lt1"/>
              </a:solidFill>
              <a:latin typeface="Maven Pro"/>
              <a:ea typeface="Maven Pro"/>
              <a:cs typeface="Maven Pro"/>
              <a:sym typeface="Maven Pro"/>
            </a:endParaRPr>
          </a:p>
        </p:txBody>
      </p:sp>
      <p:sp>
        <p:nvSpPr>
          <p:cNvPr id="752" name="Google Shape;752;p34"/>
          <p:cNvSpPr txBox="1"/>
          <p:nvPr/>
        </p:nvSpPr>
        <p:spPr>
          <a:xfrm>
            <a:off x="6201125" y="2579788"/>
            <a:ext cx="19974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Mexico City &amp; Oaxaca</a:t>
            </a:r>
            <a:endParaRPr sz="1300">
              <a:solidFill>
                <a:schemeClr val="lt1"/>
              </a:solidFill>
              <a:latin typeface="Maven Pro"/>
              <a:ea typeface="Maven Pro"/>
              <a:cs typeface="Maven Pro"/>
              <a:sym typeface="Maven Pro"/>
            </a:endParaRPr>
          </a:p>
        </p:txBody>
      </p:sp>
      <p:sp>
        <p:nvSpPr>
          <p:cNvPr id="753" name="Google Shape;753;p34"/>
          <p:cNvSpPr/>
          <p:nvPr/>
        </p:nvSpPr>
        <p:spPr>
          <a:xfrm>
            <a:off x="8146050" y="193725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8458225" y="1937250"/>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8141225" y="267360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8141225" y="3078925"/>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7" name="Google Shape;757;p34"/>
          <p:cNvSpPr/>
          <p:nvPr/>
        </p:nvSpPr>
        <p:spPr>
          <a:xfrm>
            <a:off x="8146050" y="228702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34"/>
          <p:cNvCxnSpPr/>
          <p:nvPr/>
        </p:nvCxnSpPr>
        <p:spPr>
          <a:xfrm>
            <a:off x="2008874" y="3535675"/>
            <a:ext cx="273300" cy="4800"/>
          </a:xfrm>
          <a:prstGeom prst="straightConnector1">
            <a:avLst/>
          </a:prstGeom>
          <a:noFill/>
          <a:ln cap="flat" cmpd="sng" w="9525">
            <a:solidFill>
              <a:schemeClr val="dk2"/>
            </a:solidFill>
            <a:prstDash val="solid"/>
            <a:round/>
            <a:headEnd len="med" w="med" type="none"/>
            <a:tailEnd len="med" w="med" type="none"/>
          </a:ln>
        </p:spPr>
      </p:cxnSp>
      <p:pic>
        <p:nvPicPr>
          <p:cNvPr id="759" name="Google Shape;759;p34"/>
          <p:cNvPicPr preferRelativeResize="0"/>
          <p:nvPr/>
        </p:nvPicPr>
        <p:blipFill>
          <a:blip r:embed="rId3">
            <a:alphaModFix/>
          </a:blip>
          <a:stretch>
            <a:fillRect/>
          </a:stretch>
        </p:blipFill>
        <p:spPr>
          <a:xfrm>
            <a:off x="6983100" y="3714625"/>
            <a:ext cx="931825" cy="931825"/>
          </a:xfrm>
          <a:prstGeom prst="rect">
            <a:avLst/>
          </a:prstGeom>
          <a:noFill/>
          <a:ln>
            <a:noFill/>
          </a:ln>
        </p:spPr>
      </p:pic>
      <p:sp>
        <p:nvSpPr>
          <p:cNvPr id="760" name="Google Shape;760;p34"/>
          <p:cNvSpPr/>
          <p:nvPr/>
        </p:nvSpPr>
        <p:spPr>
          <a:xfrm>
            <a:off x="2053425" y="32210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2053425" y="3620050"/>
            <a:ext cx="184200" cy="1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Interview Quotes</a:t>
            </a:r>
            <a:endParaRPr/>
          </a:p>
        </p:txBody>
      </p:sp>
      <p:sp>
        <p:nvSpPr>
          <p:cNvPr id="767" name="Google Shape;767;p35"/>
          <p:cNvSpPr txBox="1"/>
          <p:nvPr>
            <p:ph idx="2" type="ctrTitle"/>
          </p:nvPr>
        </p:nvSpPr>
        <p:spPr>
          <a:xfrm>
            <a:off x="9353888" y="531740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P3</a:t>
            </a:r>
            <a:endParaRPr/>
          </a:p>
        </p:txBody>
      </p:sp>
      <p:sp>
        <p:nvSpPr>
          <p:cNvPr id="768" name="Google Shape;768;p35"/>
          <p:cNvSpPr txBox="1"/>
          <p:nvPr>
            <p:ph type="ctrTitle"/>
          </p:nvPr>
        </p:nvSpPr>
        <p:spPr>
          <a:xfrm>
            <a:off x="892925" y="230220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P1</a:t>
            </a:r>
            <a:endParaRPr/>
          </a:p>
        </p:txBody>
      </p:sp>
      <p:sp>
        <p:nvSpPr>
          <p:cNvPr id="769" name="Google Shape;769;p35"/>
          <p:cNvSpPr txBox="1"/>
          <p:nvPr>
            <p:ph idx="1" type="subTitle"/>
          </p:nvPr>
        </p:nvSpPr>
        <p:spPr>
          <a:xfrm>
            <a:off x="733325" y="1643751"/>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“The c</a:t>
            </a:r>
            <a:r>
              <a:rPr lang="en" sz="1100"/>
              <a:t>urrent process lacks personalization regarding how your individual situation fits in those requirements.”</a:t>
            </a:r>
            <a:endParaRPr sz="1100"/>
          </a:p>
        </p:txBody>
      </p:sp>
      <p:sp>
        <p:nvSpPr>
          <p:cNvPr id="770" name="Google Shape;770;p35"/>
          <p:cNvSpPr txBox="1"/>
          <p:nvPr>
            <p:ph idx="3" type="subTitle"/>
          </p:nvPr>
        </p:nvSpPr>
        <p:spPr>
          <a:xfrm>
            <a:off x="9194288" y="4658959"/>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“I don’t want to feel that I have to adapt to the machine. I want the machine to adapt to me in a courteous manner.”</a:t>
            </a:r>
            <a:endParaRPr sz="1100"/>
          </a:p>
        </p:txBody>
      </p:sp>
      <p:sp>
        <p:nvSpPr>
          <p:cNvPr id="771" name="Google Shape;771;p35"/>
          <p:cNvSpPr txBox="1"/>
          <p:nvPr>
            <p:ph idx="4" type="ctrTitle"/>
          </p:nvPr>
        </p:nvSpPr>
        <p:spPr>
          <a:xfrm>
            <a:off x="5673424" y="32482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P5</a:t>
            </a:r>
            <a:endParaRPr/>
          </a:p>
        </p:txBody>
      </p:sp>
      <p:sp>
        <p:nvSpPr>
          <p:cNvPr id="772" name="Google Shape;772;p35"/>
          <p:cNvSpPr txBox="1"/>
          <p:nvPr>
            <p:ph idx="5" type="subTitle"/>
          </p:nvPr>
        </p:nvSpPr>
        <p:spPr>
          <a:xfrm>
            <a:off x="5478724" y="2589801"/>
            <a:ext cx="22707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“It’s not acceptable to get an approved appointment when required docs are missing or have errors.”</a:t>
            </a:r>
            <a:endParaRPr sz="1100"/>
          </a:p>
        </p:txBody>
      </p:sp>
      <p:sp>
        <p:nvSpPr>
          <p:cNvPr id="773" name="Google Shape;773;p35"/>
          <p:cNvSpPr txBox="1"/>
          <p:nvPr>
            <p:ph idx="7" type="ctrTitle"/>
          </p:nvPr>
        </p:nvSpPr>
        <p:spPr>
          <a:xfrm>
            <a:off x="920425" y="436340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P2</a:t>
            </a:r>
            <a:endParaRPr/>
          </a:p>
        </p:txBody>
      </p:sp>
      <p:sp>
        <p:nvSpPr>
          <p:cNvPr id="774" name="Google Shape;774;p35"/>
          <p:cNvSpPr txBox="1"/>
          <p:nvPr>
            <p:ph idx="8" type="subTitle"/>
          </p:nvPr>
        </p:nvSpPr>
        <p:spPr>
          <a:xfrm>
            <a:off x="760825" y="3707851"/>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a:t>
            </a:r>
            <a:r>
              <a:rPr lang="en" sz="1100"/>
              <a:t>The bot should be </a:t>
            </a:r>
            <a:r>
              <a:rPr lang="en" sz="1100"/>
              <a:t>friendly and kind. It should speak to me in a formal manner with courtesy.”</a:t>
            </a:r>
            <a:endParaRPr sz="1100"/>
          </a:p>
        </p:txBody>
      </p:sp>
      <p:sp>
        <p:nvSpPr>
          <p:cNvPr id="775" name="Google Shape;775;p35"/>
          <p:cNvSpPr txBox="1"/>
          <p:nvPr>
            <p:ph idx="9" type="ctrTitle"/>
          </p:nvPr>
        </p:nvSpPr>
        <p:spPr>
          <a:xfrm>
            <a:off x="3265613" y="2292775"/>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P3</a:t>
            </a:r>
            <a:endParaRPr/>
          </a:p>
        </p:txBody>
      </p:sp>
      <p:sp>
        <p:nvSpPr>
          <p:cNvPr id="776" name="Google Shape;776;p35"/>
          <p:cNvSpPr txBox="1"/>
          <p:nvPr>
            <p:ph idx="13" type="subTitle"/>
          </p:nvPr>
        </p:nvSpPr>
        <p:spPr>
          <a:xfrm>
            <a:off x="3170963" y="1637226"/>
            <a:ext cx="20706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“I don’t fear getting my personal data stolen. I feel no concern to provide identity info to the virtual assistant.”</a:t>
            </a:r>
            <a:endParaRPr sz="1100"/>
          </a:p>
        </p:txBody>
      </p:sp>
      <p:sp>
        <p:nvSpPr>
          <p:cNvPr id="777" name="Google Shape;777;p35"/>
          <p:cNvSpPr txBox="1"/>
          <p:nvPr>
            <p:ph idx="14" type="ctrTitle"/>
          </p:nvPr>
        </p:nvSpPr>
        <p:spPr>
          <a:xfrm>
            <a:off x="3265649" y="436340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P4</a:t>
            </a:r>
            <a:endParaRPr/>
          </a:p>
        </p:txBody>
      </p:sp>
      <p:sp>
        <p:nvSpPr>
          <p:cNvPr id="778" name="Google Shape;778;p35"/>
          <p:cNvSpPr txBox="1"/>
          <p:nvPr>
            <p:ph idx="15" type="subTitle"/>
          </p:nvPr>
        </p:nvSpPr>
        <p:spPr>
          <a:xfrm>
            <a:off x="3070949" y="3707851"/>
            <a:ext cx="22707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“I prefer the option of a phone call where I can ask a human questions, which I’m more comfortable with.”</a:t>
            </a:r>
            <a:endParaRPr sz="1100"/>
          </a:p>
        </p:txBody>
      </p:sp>
      <p:sp>
        <p:nvSpPr>
          <p:cNvPr id="779" name="Google Shape;779;p35"/>
          <p:cNvSpPr/>
          <p:nvPr/>
        </p:nvSpPr>
        <p:spPr>
          <a:xfrm>
            <a:off x="1653325" y="3233884"/>
            <a:ext cx="4155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998513" y="1163259"/>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998549" y="3233884"/>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1625825" y="1163242"/>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10086788" y="4178442"/>
            <a:ext cx="4155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6406324" y="2109292"/>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35"/>
          <p:cNvGrpSpPr/>
          <p:nvPr/>
        </p:nvGrpSpPr>
        <p:grpSpPr>
          <a:xfrm>
            <a:off x="4073894" y="1194661"/>
            <a:ext cx="264813" cy="352693"/>
            <a:chOff x="6703732" y="3346936"/>
            <a:chExt cx="264813" cy="352693"/>
          </a:xfrm>
        </p:grpSpPr>
        <p:sp>
          <p:nvSpPr>
            <p:cNvPr id="786" name="Google Shape;786;p35"/>
            <p:cNvSpPr/>
            <p:nvPr/>
          </p:nvSpPr>
          <p:spPr>
            <a:xfrm>
              <a:off x="6797283" y="3468777"/>
              <a:ext cx="10581" cy="15872"/>
            </a:xfrm>
            <a:custGeom>
              <a:rect b="b" l="l" r="r" t="t"/>
              <a:pathLst>
                <a:path extrusionOk="0" h="501" w="334">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6863272" y="3468777"/>
              <a:ext cx="10613" cy="15872"/>
            </a:xfrm>
            <a:custGeom>
              <a:rect b="b" l="l" r="r" t="t"/>
              <a:pathLst>
                <a:path extrusionOk="0" h="501" w="335">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6814231" y="3507712"/>
              <a:ext cx="43433" cy="15777"/>
            </a:xfrm>
            <a:custGeom>
              <a:rect b="b" l="l" r="r" t="t"/>
              <a:pathLst>
                <a:path extrusionOk="0" h="498" w="1371">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6902143" y="3489876"/>
              <a:ext cx="32" cy="412"/>
            </a:xfrm>
            <a:custGeom>
              <a:rect b="b" l="l" r="r" t="t"/>
              <a:pathLst>
                <a:path extrusionOk="0" h="13" w="1">
                  <a:moveTo>
                    <a:pt x="0" y="13"/>
                  </a:moveTo>
                  <a:cubicBezTo>
                    <a:pt x="0" y="1"/>
                    <a:pt x="0" y="13"/>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6703732" y="3346936"/>
              <a:ext cx="264813" cy="352693"/>
            </a:xfrm>
            <a:custGeom>
              <a:rect b="b" l="l" r="r" t="t"/>
              <a:pathLst>
                <a:path extrusionOk="0" h="11133" w="8359">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5"/>
          <p:cNvGrpSpPr/>
          <p:nvPr/>
        </p:nvGrpSpPr>
        <p:grpSpPr>
          <a:xfrm>
            <a:off x="1725449" y="3268220"/>
            <a:ext cx="271244" cy="346801"/>
            <a:chOff x="4899999" y="2882095"/>
            <a:chExt cx="271244" cy="346801"/>
          </a:xfrm>
        </p:grpSpPr>
        <p:sp>
          <p:nvSpPr>
            <p:cNvPr id="792" name="Google Shape;792;p35"/>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5"/>
          <p:cNvGrpSpPr/>
          <p:nvPr/>
        </p:nvGrpSpPr>
        <p:grpSpPr>
          <a:xfrm>
            <a:off x="1707236" y="1198029"/>
            <a:ext cx="260283" cy="345914"/>
            <a:chOff x="8055961" y="2881842"/>
            <a:chExt cx="260283" cy="345914"/>
          </a:xfrm>
        </p:grpSpPr>
        <p:sp>
          <p:nvSpPr>
            <p:cNvPr id="803" name="Google Shape;803;p35"/>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5"/>
          <p:cNvGrpSpPr/>
          <p:nvPr/>
        </p:nvGrpSpPr>
        <p:grpSpPr>
          <a:xfrm>
            <a:off x="6480075" y="2138401"/>
            <a:ext cx="279513" cy="357255"/>
            <a:chOff x="4897750" y="2415639"/>
            <a:chExt cx="279513" cy="357255"/>
          </a:xfrm>
        </p:grpSpPr>
        <p:sp>
          <p:nvSpPr>
            <p:cNvPr id="808" name="Google Shape;808;p35"/>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5"/>
          <p:cNvGrpSpPr/>
          <p:nvPr/>
        </p:nvGrpSpPr>
        <p:grpSpPr>
          <a:xfrm>
            <a:off x="4079845" y="3264899"/>
            <a:ext cx="264433" cy="353454"/>
            <a:chOff x="8054820" y="2416399"/>
            <a:chExt cx="264433" cy="353454"/>
          </a:xfrm>
        </p:grpSpPr>
        <p:sp>
          <p:nvSpPr>
            <p:cNvPr id="817" name="Google Shape;817;p35"/>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5"/>
          <p:cNvGrpSpPr/>
          <p:nvPr/>
        </p:nvGrpSpPr>
        <p:grpSpPr>
          <a:xfrm>
            <a:off x="10160639" y="4208326"/>
            <a:ext cx="267854" cy="355735"/>
            <a:chOff x="4903389" y="1500214"/>
            <a:chExt cx="267854" cy="355735"/>
          </a:xfrm>
        </p:grpSpPr>
        <p:sp>
          <p:nvSpPr>
            <p:cNvPr id="824" name="Google Shape;824;p35"/>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9" name="Google Shape;829;p35"/>
          <p:cNvPicPr preferRelativeResize="0"/>
          <p:nvPr/>
        </p:nvPicPr>
        <p:blipFill>
          <a:blip r:embed="rId3">
            <a:alphaModFix/>
          </a:blip>
          <a:stretch>
            <a:fillRect/>
          </a:stretch>
        </p:blipFill>
        <p:spPr>
          <a:xfrm>
            <a:off x="5638630" y="187934"/>
            <a:ext cx="3292885" cy="1856370"/>
          </a:xfrm>
          <a:prstGeom prst="rect">
            <a:avLst/>
          </a:prstGeom>
          <a:noFill/>
          <a:ln cap="flat" cmpd="sng" w="38100">
            <a:solidFill>
              <a:schemeClr val="accent2"/>
            </a:solidFill>
            <a:prstDash val="solid"/>
            <a:round/>
            <a:headEnd len="sm" w="sm" type="none"/>
            <a:tailEnd len="sm" w="sm" type="none"/>
          </a:ln>
        </p:spPr>
      </p:pic>
      <p:pic>
        <p:nvPicPr>
          <p:cNvPr id="830" name="Google Shape;830;p35"/>
          <p:cNvPicPr preferRelativeResize="0"/>
          <p:nvPr/>
        </p:nvPicPr>
        <p:blipFill>
          <a:blip r:embed="rId4">
            <a:alphaModFix/>
          </a:blip>
          <a:stretch>
            <a:fillRect/>
          </a:stretch>
        </p:blipFill>
        <p:spPr>
          <a:xfrm>
            <a:off x="5791446" y="1132417"/>
            <a:ext cx="968159" cy="767179"/>
          </a:xfrm>
          <a:prstGeom prst="rect">
            <a:avLst/>
          </a:prstGeom>
          <a:noFill/>
          <a:ln>
            <a:noFill/>
          </a:ln>
        </p:spPr>
      </p:pic>
      <p:pic>
        <p:nvPicPr>
          <p:cNvPr id="831" name="Google Shape;831;p35"/>
          <p:cNvPicPr preferRelativeResize="0"/>
          <p:nvPr/>
        </p:nvPicPr>
        <p:blipFill>
          <a:blip r:embed="rId5">
            <a:alphaModFix/>
          </a:blip>
          <a:stretch>
            <a:fillRect/>
          </a:stretch>
        </p:blipFill>
        <p:spPr>
          <a:xfrm>
            <a:off x="10923248" y="4944442"/>
            <a:ext cx="920992" cy="7671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Affinity Diagram</a:t>
            </a:r>
            <a:endParaRPr/>
          </a:p>
        </p:txBody>
      </p:sp>
      <p:pic>
        <p:nvPicPr>
          <p:cNvPr id="837" name="Google Shape;837;p36"/>
          <p:cNvPicPr preferRelativeResize="0"/>
          <p:nvPr/>
        </p:nvPicPr>
        <p:blipFill rotWithShape="1">
          <a:blip r:embed="rId3">
            <a:alphaModFix/>
          </a:blip>
          <a:srcRect b="1343" l="0" r="0" t="1333"/>
          <a:stretch/>
        </p:blipFill>
        <p:spPr>
          <a:xfrm>
            <a:off x="696200" y="989475"/>
            <a:ext cx="2486945" cy="3869075"/>
          </a:xfrm>
          <a:prstGeom prst="rect">
            <a:avLst/>
          </a:prstGeom>
          <a:noFill/>
          <a:ln cap="flat" cmpd="sng" w="38100">
            <a:solidFill>
              <a:schemeClr val="accent2"/>
            </a:solidFill>
            <a:prstDash val="solid"/>
            <a:round/>
            <a:headEnd len="sm" w="sm" type="none"/>
            <a:tailEnd len="sm" w="sm" type="none"/>
          </a:ln>
        </p:spPr>
      </p:pic>
      <p:pic>
        <p:nvPicPr>
          <p:cNvPr id="838" name="Google Shape;838;p36"/>
          <p:cNvPicPr preferRelativeResize="0"/>
          <p:nvPr/>
        </p:nvPicPr>
        <p:blipFill>
          <a:blip r:embed="rId4">
            <a:alphaModFix/>
          </a:blip>
          <a:stretch>
            <a:fillRect/>
          </a:stretch>
        </p:blipFill>
        <p:spPr>
          <a:xfrm>
            <a:off x="3507828" y="989479"/>
            <a:ext cx="3242034" cy="3855560"/>
          </a:xfrm>
          <a:prstGeom prst="rect">
            <a:avLst/>
          </a:prstGeom>
          <a:noFill/>
          <a:ln cap="flat" cmpd="sng" w="38100">
            <a:solidFill>
              <a:schemeClr val="accent1"/>
            </a:solidFill>
            <a:prstDash val="solid"/>
            <a:round/>
            <a:headEnd len="sm" w="sm" type="none"/>
            <a:tailEnd len="sm" w="sm" type="none"/>
          </a:ln>
        </p:spPr>
      </p:pic>
      <p:pic>
        <p:nvPicPr>
          <p:cNvPr id="839" name="Google Shape;839;p36"/>
          <p:cNvPicPr preferRelativeResize="0"/>
          <p:nvPr/>
        </p:nvPicPr>
        <p:blipFill>
          <a:blip r:embed="rId5">
            <a:alphaModFix/>
          </a:blip>
          <a:stretch>
            <a:fillRect/>
          </a:stretch>
        </p:blipFill>
        <p:spPr>
          <a:xfrm>
            <a:off x="7074543" y="989480"/>
            <a:ext cx="1371882" cy="3855559"/>
          </a:xfrm>
          <a:prstGeom prst="rect">
            <a:avLst/>
          </a:prstGeom>
          <a:noFill/>
          <a:ln cap="flat" cmpd="sng" w="38100">
            <a:solidFill>
              <a:schemeClr val="accent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7"/>
          <p:cNvSpPr txBox="1"/>
          <p:nvPr>
            <p:ph type="ctrTitle"/>
          </p:nvPr>
        </p:nvSpPr>
        <p:spPr>
          <a:xfrm>
            <a:off x="1121525" y="10317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0CFCC"/>
                </a:solidFill>
              </a:rPr>
              <a:t>Data Privacy</a:t>
            </a:r>
            <a:endParaRPr sz="1800">
              <a:solidFill>
                <a:srgbClr val="00CFCC"/>
              </a:solidFill>
            </a:endParaRPr>
          </a:p>
        </p:txBody>
      </p:sp>
      <p:sp>
        <p:nvSpPr>
          <p:cNvPr id="845" name="Google Shape;845;p37"/>
          <p:cNvSpPr txBox="1"/>
          <p:nvPr>
            <p:ph idx="1" type="subTitle"/>
          </p:nvPr>
        </p:nvSpPr>
        <p:spPr>
          <a:xfrm>
            <a:off x="961925" y="1491351"/>
            <a:ext cx="2200500" cy="8241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Char char="●"/>
            </a:pPr>
            <a:r>
              <a:rPr lang="en" sz="900">
                <a:solidFill>
                  <a:srgbClr val="FFFFFF"/>
                </a:solidFill>
              </a:rPr>
              <a:t>⅘ of the users felt no concern about providing personal info</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1 user feared that a government employee would steal their info but thought they were being “paranoid and cautious”</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1 user wouldn’t share social media info</a:t>
            </a:r>
            <a:endParaRPr sz="900">
              <a:solidFill>
                <a:srgbClr val="FFFFFF"/>
              </a:solidFill>
            </a:endParaRPr>
          </a:p>
        </p:txBody>
      </p:sp>
      <p:sp>
        <p:nvSpPr>
          <p:cNvPr id="846" name="Google Shape;846;p37"/>
          <p:cNvSpPr txBox="1"/>
          <p:nvPr>
            <p:ph idx="2" type="ctrTitle"/>
          </p:nvPr>
        </p:nvSpPr>
        <p:spPr>
          <a:xfrm>
            <a:off x="3427463" y="10317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Pain Points</a:t>
            </a:r>
            <a:endParaRPr sz="1800">
              <a:solidFill>
                <a:schemeClr val="accent2"/>
              </a:solidFill>
            </a:endParaRPr>
          </a:p>
        </p:txBody>
      </p:sp>
      <p:sp>
        <p:nvSpPr>
          <p:cNvPr id="847" name="Google Shape;847;p37"/>
          <p:cNvSpPr txBox="1"/>
          <p:nvPr>
            <p:ph idx="3" type="subTitle"/>
          </p:nvPr>
        </p:nvSpPr>
        <p:spPr>
          <a:xfrm>
            <a:off x="3468675" y="1491350"/>
            <a:ext cx="2539200" cy="824100"/>
          </a:xfrm>
          <a:prstGeom prst="rect">
            <a:avLst/>
          </a:prstGeom>
        </p:spPr>
        <p:txBody>
          <a:bodyPr anchorCtr="0" anchor="t" bIns="91425" lIns="91425" spcFirstLastPara="1" rIns="91425" wrap="square" tIns="91425">
            <a:noAutofit/>
          </a:bodyPr>
          <a:lstStyle/>
          <a:p>
            <a:pPr indent="-285750" lvl="0" marL="320040" rtl="0" algn="l">
              <a:spcBef>
                <a:spcPts val="0"/>
              </a:spcBef>
              <a:spcAft>
                <a:spcPts val="0"/>
              </a:spcAft>
              <a:buClr>
                <a:srgbClr val="FFFFFF"/>
              </a:buClr>
              <a:buSzPts val="900"/>
              <a:buChar char="●"/>
            </a:pPr>
            <a:r>
              <a:rPr lang="en" sz="900"/>
              <a:t>Hard to keep track of documents</a:t>
            </a:r>
            <a:endParaRPr sz="900"/>
          </a:p>
          <a:p>
            <a:pPr indent="-285750" lvl="0" marL="320040" rtl="0" algn="l">
              <a:spcBef>
                <a:spcPts val="0"/>
              </a:spcBef>
              <a:spcAft>
                <a:spcPts val="0"/>
              </a:spcAft>
              <a:buClr>
                <a:srgbClr val="FFFFFF"/>
              </a:buClr>
              <a:buSzPts val="900"/>
              <a:buChar char="●"/>
            </a:pPr>
            <a:r>
              <a:rPr lang="en" sz="900"/>
              <a:t>Appointment process causes negative feelings</a:t>
            </a:r>
            <a:endParaRPr sz="900"/>
          </a:p>
          <a:p>
            <a:pPr indent="-285750" lvl="0" marL="320040" rtl="0" algn="l">
              <a:spcBef>
                <a:spcPts val="0"/>
              </a:spcBef>
              <a:spcAft>
                <a:spcPts val="0"/>
              </a:spcAft>
              <a:buClr>
                <a:srgbClr val="FFFFFF"/>
              </a:buClr>
              <a:buSzPts val="900"/>
              <a:buChar char="●"/>
            </a:pPr>
            <a:r>
              <a:rPr lang="en" sz="900"/>
              <a:t>Demand for an empathetic, human-centered, personalized process</a:t>
            </a:r>
            <a:endParaRPr sz="900"/>
          </a:p>
          <a:p>
            <a:pPr indent="-285750" lvl="0" marL="320040" rtl="0" algn="l">
              <a:spcBef>
                <a:spcPts val="0"/>
              </a:spcBef>
              <a:spcAft>
                <a:spcPts val="0"/>
              </a:spcAft>
              <a:buClr>
                <a:srgbClr val="FFFFFF"/>
              </a:buClr>
              <a:buSzPts val="900"/>
              <a:buChar char="●"/>
            </a:pPr>
            <a:r>
              <a:rPr lang="en" sz="900"/>
              <a:t>Pre-appointment logistics challenges</a:t>
            </a:r>
            <a:endParaRPr sz="900"/>
          </a:p>
          <a:p>
            <a:pPr indent="-285750" lvl="0" marL="320040" rtl="0" algn="l">
              <a:spcBef>
                <a:spcPts val="0"/>
              </a:spcBef>
              <a:spcAft>
                <a:spcPts val="0"/>
              </a:spcAft>
              <a:buClr>
                <a:srgbClr val="FFFFFF"/>
              </a:buClr>
              <a:buSzPts val="900"/>
              <a:buChar char="●"/>
            </a:pPr>
            <a:r>
              <a:rPr lang="en" sz="900"/>
              <a:t>Edge case</a:t>
            </a:r>
            <a:endParaRPr sz="900"/>
          </a:p>
        </p:txBody>
      </p:sp>
      <p:sp>
        <p:nvSpPr>
          <p:cNvPr id="848" name="Google Shape;848;p37"/>
          <p:cNvSpPr txBox="1"/>
          <p:nvPr>
            <p:ph idx="4" type="ctrTitle"/>
          </p:nvPr>
        </p:nvSpPr>
        <p:spPr>
          <a:xfrm>
            <a:off x="6388250" y="1031750"/>
            <a:ext cx="23628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Experience Expectations</a:t>
            </a:r>
            <a:endParaRPr sz="1800">
              <a:solidFill>
                <a:schemeClr val="accent2"/>
              </a:solidFill>
            </a:endParaRPr>
          </a:p>
        </p:txBody>
      </p:sp>
      <p:sp>
        <p:nvSpPr>
          <p:cNvPr id="849" name="Google Shape;849;p37"/>
          <p:cNvSpPr txBox="1"/>
          <p:nvPr>
            <p:ph idx="5" type="subTitle"/>
          </p:nvPr>
        </p:nvSpPr>
        <p:spPr>
          <a:xfrm>
            <a:off x="5947925" y="1491350"/>
            <a:ext cx="2362800" cy="1423500"/>
          </a:xfrm>
          <a:prstGeom prst="rect">
            <a:avLst/>
          </a:prstGeom>
        </p:spPr>
        <p:txBody>
          <a:bodyPr anchorCtr="0" anchor="t" bIns="91425" lIns="91425" spcFirstLastPara="1" rIns="91425" wrap="square" tIns="91425">
            <a:noAutofit/>
          </a:bodyPr>
          <a:lstStyle/>
          <a:p>
            <a:pPr indent="-285750" lvl="0" marL="457200" marR="0" rtl="0" algn="l">
              <a:lnSpc>
                <a:spcPct val="100000"/>
              </a:lnSpc>
              <a:spcBef>
                <a:spcPts val="0"/>
              </a:spcBef>
              <a:spcAft>
                <a:spcPts val="0"/>
              </a:spcAft>
              <a:buClr>
                <a:srgbClr val="FFFFFF"/>
              </a:buClr>
              <a:buSzPts val="900"/>
              <a:buChar char="●"/>
            </a:pPr>
            <a:r>
              <a:rPr lang="en" sz="900">
                <a:solidFill>
                  <a:srgbClr val="FFFFFF"/>
                </a:solidFill>
              </a:rPr>
              <a:t>Straightforward, quick and relaxing </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Virtual application and appointment </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Access to phone channel </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Documentation error check prior to appointment</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Pick my own date and time</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Appointment reminder</a:t>
            </a:r>
            <a:endParaRPr sz="900">
              <a:solidFill>
                <a:srgbClr val="FFFFFF"/>
              </a:solidFill>
            </a:endParaRPr>
          </a:p>
        </p:txBody>
      </p:sp>
      <p:sp>
        <p:nvSpPr>
          <p:cNvPr id="850" name="Google Shape;850;p3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Table</a:t>
            </a:r>
            <a:endParaRPr/>
          </a:p>
        </p:txBody>
      </p:sp>
      <p:sp>
        <p:nvSpPr>
          <p:cNvPr id="851" name="Google Shape;851;p37"/>
          <p:cNvSpPr txBox="1"/>
          <p:nvPr>
            <p:ph idx="7" type="ctrTitle"/>
          </p:nvPr>
        </p:nvSpPr>
        <p:spPr>
          <a:xfrm>
            <a:off x="1290875" y="29147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Bot Expectations</a:t>
            </a:r>
            <a:endParaRPr sz="1800">
              <a:solidFill>
                <a:schemeClr val="accent2"/>
              </a:solidFill>
            </a:endParaRPr>
          </a:p>
        </p:txBody>
      </p:sp>
      <p:sp>
        <p:nvSpPr>
          <p:cNvPr id="852" name="Google Shape;852;p37"/>
          <p:cNvSpPr txBox="1"/>
          <p:nvPr>
            <p:ph idx="8" type="subTitle"/>
          </p:nvPr>
        </p:nvSpPr>
        <p:spPr>
          <a:xfrm>
            <a:off x="961925" y="3326850"/>
            <a:ext cx="2539200" cy="8241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Char char="●"/>
            </a:pPr>
            <a:r>
              <a:rPr lang="en" sz="900">
                <a:solidFill>
                  <a:srgbClr val="FFFFFF"/>
                </a:solidFill>
              </a:rPr>
              <a:t>Answer personalized questions</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Validate documents</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Easy workflow</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Web &amp; mobile platform availability (integration with Whatsapp)</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CURP look-up</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Reminders of appointment time, late policy and checklist</a:t>
            </a:r>
            <a:endParaRPr sz="900">
              <a:solidFill>
                <a:srgbClr val="FFFFFF"/>
              </a:solidFill>
            </a:endParaRPr>
          </a:p>
          <a:p>
            <a:pPr indent="-285750" lvl="0" marL="457200" rtl="0" algn="l">
              <a:spcBef>
                <a:spcPts val="0"/>
              </a:spcBef>
              <a:spcAft>
                <a:spcPts val="0"/>
              </a:spcAft>
              <a:buClr>
                <a:srgbClr val="FFFFFF"/>
              </a:buClr>
              <a:buSzPts val="900"/>
              <a:buChar char="●"/>
            </a:pPr>
            <a:r>
              <a:rPr lang="en" sz="900">
                <a:solidFill>
                  <a:srgbClr val="FFFFFF"/>
                </a:solidFill>
              </a:rPr>
              <a:t>Voice interaction</a:t>
            </a:r>
            <a:endParaRPr sz="900">
              <a:solidFill>
                <a:srgbClr val="FFFFFF"/>
              </a:solidFill>
            </a:endParaRPr>
          </a:p>
        </p:txBody>
      </p:sp>
      <p:sp>
        <p:nvSpPr>
          <p:cNvPr id="853" name="Google Shape;853;p37"/>
          <p:cNvSpPr txBox="1"/>
          <p:nvPr>
            <p:ph idx="9" type="ctrTitle"/>
          </p:nvPr>
        </p:nvSpPr>
        <p:spPr>
          <a:xfrm>
            <a:off x="3597088" y="2914750"/>
            <a:ext cx="1881300" cy="4596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Bot Personality</a:t>
            </a:r>
            <a:endParaRPr sz="1800">
              <a:solidFill>
                <a:schemeClr val="accent2"/>
              </a:solidFill>
            </a:endParaRPr>
          </a:p>
        </p:txBody>
      </p:sp>
      <p:sp>
        <p:nvSpPr>
          <p:cNvPr id="854" name="Google Shape;854;p37"/>
          <p:cNvSpPr txBox="1"/>
          <p:nvPr>
            <p:ph idx="13" type="subTitle"/>
          </p:nvPr>
        </p:nvSpPr>
        <p:spPr>
          <a:xfrm>
            <a:off x="3334950" y="3326850"/>
            <a:ext cx="2474100" cy="8241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FFFF"/>
              </a:buClr>
              <a:buSzPts val="900"/>
              <a:buChar char="●"/>
            </a:pPr>
            <a:r>
              <a:rPr lang="en" sz="900"/>
              <a:t>Friendly</a:t>
            </a:r>
            <a:endParaRPr sz="900"/>
          </a:p>
          <a:p>
            <a:pPr indent="-285750" lvl="0" marL="457200" rtl="0" algn="l">
              <a:spcBef>
                <a:spcPts val="0"/>
              </a:spcBef>
              <a:spcAft>
                <a:spcPts val="0"/>
              </a:spcAft>
              <a:buClr>
                <a:srgbClr val="FFFFFF"/>
              </a:buClr>
              <a:buSzPts val="900"/>
              <a:buChar char="●"/>
            </a:pPr>
            <a:r>
              <a:rPr lang="en" sz="900"/>
              <a:t>Helpful</a:t>
            </a:r>
            <a:endParaRPr sz="900"/>
          </a:p>
          <a:p>
            <a:pPr indent="-285750" lvl="0" marL="457200" rtl="0" algn="l">
              <a:spcBef>
                <a:spcPts val="0"/>
              </a:spcBef>
              <a:spcAft>
                <a:spcPts val="0"/>
              </a:spcAft>
              <a:buClr>
                <a:srgbClr val="FFFFFF"/>
              </a:buClr>
              <a:buSzPts val="900"/>
              <a:buChar char="●"/>
            </a:pPr>
            <a:r>
              <a:rPr lang="en" sz="900"/>
              <a:t>Conversational</a:t>
            </a:r>
            <a:endParaRPr sz="900"/>
          </a:p>
          <a:p>
            <a:pPr indent="-285750" lvl="0" marL="457200" rtl="0" algn="l">
              <a:spcBef>
                <a:spcPts val="0"/>
              </a:spcBef>
              <a:spcAft>
                <a:spcPts val="0"/>
              </a:spcAft>
              <a:buClr>
                <a:srgbClr val="FFFFFF"/>
              </a:buClr>
              <a:buSzPts val="900"/>
              <a:buChar char="●"/>
            </a:pPr>
            <a:r>
              <a:rPr lang="en" sz="900"/>
              <a:t>Kind</a:t>
            </a:r>
            <a:endParaRPr sz="900"/>
          </a:p>
          <a:p>
            <a:pPr indent="-285750" lvl="0" marL="457200" rtl="0" algn="l">
              <a:spcBef>
                <a:spcPts val="0"/>
              </a:spcBef>
              <a:spcAft>
                <a:spcPts val="0"/>
              </a:spcAft>
              <a:buClr>
                <a:srgbClr val="FFFFFF"/>
              </a:buClr>
              <a:buSzPts val="900"/>
              <a:buChar char="●"/>
            </a:pPr>
            <a:r>
              <a:rPr lang="en" sz="900"/>
              <a:t>Open-minded, inquisitive</a:t>
            </a:r>
            <a:endParaRPr sz="900"/>
          </a:p>
          <a:p>
            <a:pPr indent="-285750" lvl="0" marL="457200" rtl="0" algn="l">
              <a:spcBef>
                <a:spcPts val="0"/>
              </a:spcBef>
              <a:spcAft>
                <a:spcPts val="0"/>
              </a:spcAft>
              <a:buClr>
                <a:srgbClr val="FFFFFF"/>
              </a:buClr>
              <a:buSzPts val="900"/>
              <a:buChar char="●"/>
            </a:pPr>
            <a:r>
              <a:rPr lang="en" sz="900"/>
              <a:t>Courteous/respectful</a:t>
            </a:r>
            <a:endParaRPr sz="900"/>
          </a:p>
          <a:p>
            <a:pPr indent="-285750" lvl="0" marL="457200" rtl="0" algn="l">
              <a:spcBef>
                <a:spcPts val="0"/>
              </a:spcBef>
              <a:spcAft>
                <a:spcPts val="0"/>
              </a:spcAft>
              <a:buClr>
                <a:srgbClr val="FFFFFF"/>
              </a:buClr>
              <a:buSzPts val="900"/>
              <a:buChar char="●"/>
            </a:pPr>
            <a:r>
              <a:rPr lang="en" sz="900"/>
              <a:t>Clear</a:t>
            </a:r>
            <a:endParaRPr sz="900"/>
          </a:p>
          <a:p>
            <a:pPr indent="-285750" lvl="0" marL="457200" rtl="0" algn="l">
              <a:spcBef>
                <a:spcPts val="0"/>
              </a:spcBef>
              <a:spcAft>
                <a:spcPts val="0"/>
              </a:spcAft>
              <a:buClr>
                <a:srgbClr val="FFFFFF"/>
              </a:buClr>
              <a:buSzPts val="900"/>
              <a:buChar char="●"/>
            </a:pPr>
            <a:r>
              <a:rPr lang="en" sz="900"/>
              <a:t>Informal address or user gets to choose how they’d like to be addressed</a:t>
            </a:r>
            <a:endParaRPr sz="900"/>
          </a:p>
        </p:txBody>
      </p:sp>
      <p:grpSp>
        <p:nvGrpSpPr>
          <p:cNvPr id="855" name="Google Shape;855;p37"/>
          <p:cNvGrpSpPr/>
          <p:nvPr/>
        </p:nvGrpSpPr>
        <p:grpSpPr>
          <a:xfrm>
            <a:off x="1121530" y="1066714"/>
            <a:ext cx="306314" cy="347403"/>
            <a:chOff x="1310655" y="3360527"/>
            <a:chExt cx="306314" cy="347403"/>
          </a:xfrm>
        </p:grpSpPr>
        <p:sp>
          <p:nvSpPr>
            <p:cNvPr id="856" name="Google Shape;856;p3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7"/>
          <p:cNvGrpSpPr/>
          <p:nvPr/>
        </p:nvGrpSpPr>
        <p:grpSpPr>
          <a:xfrm>
            <a:off x="6028587" y="1080767"/>
            <a:ext cx="359651" cy="361560"/>
            <a:chOff x="7098912" y="1969392"/>
            <a:chExt cx="359651" cy="361560"/>
          </a:xfrm>
        </p:grpSpPr>
        <p:sp>
          <p:nvSpPr>
            <p:cNvPr id="862" name="Google Shape;862;p37"/>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7"/>
          <p:cNvGrpSpPr/>
          <p:nvPr/>
        </p:nvGrpSpPr>
        <p:grpSpPr>
          <a:xfrm>
            <a:off x="3334951" y="1082239"/>
            <a:ext cx="382828" cy="358601"/>
            <a:chOff x="2753373" y="2902523"/>
            <a:chExt cx="347552" cy="325557"/>
          </a:xfrm>
        </p:grpSpPr>
        <p:sp>
          <p:nvSpPr>
            <p:cNvPr id="876" name="Google Shape;876;p37"/>
            <p:cNvSpPr/>
            <p:nvPr/>
          </p:nvSpPr>
          <p:spPr>
            <a:xfrm>
              <a:off x="2807962" y="3018575"/>
              <a:ext cx="86418" cy="29506"/>
            </a:xfrm>
            <a:custGeom>
              <a:rect b="b" l="l" r="r" t="t"/>
              <a:pathLst>
                <a:path extrusionOk="0" h="927" w="2715">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2753373" y="2973376"/>
              <a:ext cx="195213" cy="254704"/>
            </a:xfrm>
            <a:custGeom>
              <a:rect b="b" l="l" r="r" t="t"/>
              <a:pathLst>
                <a:path extrusionOk="0" h="8002" w="6133">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2905361" y="3195072"/>
              <a:ext cx="10631" cy="32244"/>
            </a:xfrm>
            <a:custGeom>
              <a:rect b="b" l="l" r="r" t="t"/>
              <a:pathLst>
                <a:path extrusionOk="0" h="1013" w="334">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2939069" y="2934735"/>
              <a:ext cx="161856" cy="169049"/>
            </a:xfrm>
            <a:custGeom>
              <a:rect b="b" l="l" r="r" t="t"/>
              <a:pathLst>
                <a:path extrusionOk="0" h="5311" w="5085">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3002379" y="2902523"/>
              <a:ext cx="32244" cy="96668"/>
            </a:xfrm>
            <a:custGeom>
              <a:rect b="b" l="l" r="r" t="t"/>
              <a:pathLst>
                <a:path extrusionOk="0" h="3037" w="1013">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3003143" y="3005206"/>
              <a:ext cx="32244" cy="32244"/>
            </a:xfrm>
            <a:custGeom>
              <a:rect b="b" l="l" r="r" t="t"/>
              <a:pathLst>
                <a:path extrusionOk="0" h="1013" w="1013">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7"/>
          <p:cNvGrpSpPr/>
          <p:nvPr/>
        </p:nvGrpSpPr>
        <p:grpSpPr>
          <a:xfrm>
            <a:off x="3533620" y="2969724"/>
            <a:ext cx="264433" cy="353454"/>
            <a:chOff x="8054820" y="2416399"/>
            <a:chExt cx="264433" cy="353454"/>
          </a:xfrm>
        </p:grpSpPr>
        <p:sp>
          <p:nvSpPr>
            <p:cNvPr id="883" name="Google Shape;883;p37"/>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37"/>
          <p:cNvSpPr/>
          <p:nvPr/>
        </p:nvSpPr>
        <p:spPr>
          <a:xfrm>
            <a:off x="1049806" y="2969733"/>
            <a:ext cx="360356" cy="358831"/>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8"/>
          <p:cNvSpPr txBox="1"/>
          <p:nvPr>
            <p:ph type="ctrTitle"/>
          </p:nvPr>
        </p:nvSpPr>
        <p:spPr>
          <a:xfrm>
            <a:off x="1121525" y="11841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0CFCC"/>
                </a:solidFill>
              </a:rPr>
              <a:t>Data Privacy</a:t>
            </a:r>
            <a:endParaRPr sz="1800">
              <a:solidFill>
                <a:srgbClr val="00CFCC"/>
              </a:solidFill>
            </a:endParaRPr>
          </a:p>
        </p:txBody>
      </p:sp>
      <p:sp>
        <p:nvSpPr>
          <p:cNvPr id="895" name="Google Shape;895;p3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trusted the government with their personal info.</a:t>
            </a:r>
            <a:endParaRPr/>
          </a:p>
        </p:txBody>
      </p:sp>
      <p:sp>
        <p:nvSpPr>
          <p:cNvPr id="896" name="Google Shape;896;p38"/>
          <p:cNvSpPr txBox="1"/>
          <p:nvPr>
            <p:ph idx="2" type="ctrTitle"/>
          </p:nvPr>
        </p:nvSpPr>
        <p:spPr>
          <a:xfrm>
            <a:off x="3628263" y="11841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Pain Points</a:t>
            </a:r>
            <a:endParaRPr sz="1800">
              <a:solidFill>
                <a:schemeClr val="accent2"/>
              </a:solidFill>
            </a:endParaRPr>
          </a:p>
        </p:txBody>
      </p:sp>
      <p:sp>
        <p:nvSpPr>
          <p:cNvPr id="897" name="Google Shape;897;p3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Wasted efforts caused by d</a:t>
            </a:r>
            <a:r>
              <a:rPr lang="en"/>
              <a:t>ocumentation errors was a major source of frustration.</a:t>
            </a:r>
            <a:endParaRPr/>
          </a:p>
        </p:txBody>
      </p:sp>
      <p:sp>
        <p:nvSpPr>
          <p:cNvPr id="898" name="Google Shape;898;p38"/>
          <p:cNvSpPr txBox="1"/>
          <p:nvPr>
            <p:ph idx="4" type="ctrTitle"/>
          </p:nvPr>
        </p:nvSpPr>
        <p:spPr>
          <a:xfrm>
            <a:off x="5947925" y="1184150"/>
            <a:ext cx="23628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Experience Expectations</a:t>
            </a:r>
            <a:endParaRPr sz="1800">
              <a:solidFill>
                <a:schemeClr val="accent2"/>
              </a:solidFill>
            </a:endParaRPr>
          </a:p>
        </p:txBody>
      </p:sp>
      <p:sp>
        <p:nvSpPr>
          <p:cNvPr id="899" name="Google Shape;899;p3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Documentation verification prior to appointment, human support, strong &amp; comprehensive FAQs.</a:t>
            </a:r>
            <a:endParaRPr/>
          </a:p>
        </p:txBody>
      </p:sp>
      <p:sp>
        <p:nvSpPr>
          <p:cNvPr id="900" name="Google Shape;900;p3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901" name="Google Shape;901;p38"/>
          <p:cNvSpPr txBox="1"/>
          <p:nvPr>
            <p:ph idx="7" type="ctrTitle"/>
          </p:nvPr>
        </p:nvSpPr>
        <p:spPr>
          <a:xfrm>
            <a:off x="1090350" y="30671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Bot Expectations</a:t>
            </a:r>
            <a:endParaRPr sz="1800">
              <a:solidFill>
                <a:schemeClr val="accent2"/>
              </a:solidFill>
            </a:endParaRPr>
          </a:p>
        </p:txBody>
      </p:sp>
      <p:sp>
        <p:nvSpPr>
          <p:cNvPr id="902" name="Google Shape;902;p3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Accessible on both web and mobile; Personalization.</a:t>
            </a:r>
            <a:endParaRPr/>
          </a:p>
        </p:txBody>
      </p:sp>
      <p:sp>
        <p:nvSpPr>
          <p:cNvPr id="903" name="Google Shape;903;p38"/>
          <p:cNvSpPr txBox="1"/>
          <p:nvPr>
            <p:ph idx="9" type="ctrTitle"/>
          </p:nvPr>
        </p:nvSpPr>
        <p:spPr>
          <a:xfrm>
            <a:off x="3597088" y="30671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Bot Personality</a:t>
            </a:r>
            <a:endParaRPr sz="1800">
              <a:solidFill>
                <a:schemeClr val="accent2"/>
              </a:solidFill>
            </a:endParaRPr>
          </a:p>
        </p:txBody>
      </p:sp>
      <p:sp>
        <p:nvSpPr>
          <p:cNvPr id="904" name="Google Shape;904;p3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Friendly, courteous and respectful, helpful, kind, inclusive, and clear.</a:t>
            </a:r>
            <a:endParaRPr/>
          </a:p>
        </p:txBody>
      </p:sp>
      <p:sp>
        <p:nvSpPr>
          <p:cNvPr id="905" name="Google Shape;905;p38"/>
          <p:cNvSpPr/>
          <p:nvPr/>
        </p:nvSpPr>
        <p:spPr>
          <a:xfrm>
            <a:off x="864257" y="3122133"/>
            <a:ext cx="360356" cy="358831"/>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38"/>
          <p:cNvGrpSpPr/>
          <p:nvPr/>
        </p:nvGrpSpPr>
        <p:grpSpPr>
          <a:xfrm>
            <a:off x="3533620" y="3122124"/>
            <a:ext cx="264433" cy="353454"/>
            <a:chOff x="8054820" y="2416399"/>
            <a:chExt cx="264433" cy="353454"/>
          </a:xfrm>
        </p:grpSpPr>
        <p:sp>
          <p:nvSpPr>
            <p:cNvPr id="907" name="Google Shape;907;p38"/>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8"/>
          <p:cNvGrpSpPr/>
          <p:nvPr/>
        </p:nvGrpSpPr>
        <p:grpSpPr>
          <a:xfrm>
            <a:off x="3639751" y="1234639"/>
            <a:ext cx="382828" cy="358601"/>
            <a:chOff x="2753373" y="2902523"/>
            <a:chExt cx="347552" cy="325557"/>
          </a:xfrm>
        </p:grpSpPr>
        <p:sp>
          <p:nvSpPr>
            <p:cNvPr id="914" name="Google Shape;914;p38"/>
            <p:cNvSpPr/>
            <p:nvPr/>
          </p:nvSpPr>
          <p:spPr>
            <a:xfrm>
              <a:off x="2807962" y="3018575"/>
              <a:ext cx="86418" cy="29506"/>
            </a:xfrm>
            <a:custGeom>
              <a:rect b="b" l="l" r="r" t="t"/>
              <a:pathLst>
                <a:path extrusionOk="0" h="927" w="2715">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2753373" y="2973376"/>
              <a:ext cx="195213" cy="254704"/>
            </a:xfrm>
            <a:custGeom>
              <a:rect b="b" l="l" r="r" t="t"/>
              <a:pathLst>
                <a:path extrusionOk="0" h="8002" w="6133">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2905361" y="3195072"/>
              <a:ext cx="10631" cy="32244"/>
            </a:xfrm>
            <a:custGeom>
              <a:rect b="b" l="l" r="r" t="t"/>
              <a:pathLst>
                <a:path extrusionOk="0" h="1013" w="334">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2939069" y="2934735"/>
              <a:ext cx="161856" cy="169049"/>
            </a:xfrm>
            <a:custGeom>
              <a:rect b="b" l="l" r="r" t="t"/>
              <a:pathLst>
                <a:path extrusionOk="0" h="5311" w="5085">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3002379" y="2902523"/>
              <a:ext cx="32244" cy="96668"/>
            </a:xfrm>
            <a:custGeom>
              <a:rect b="b" l="l" r="r" t="t"/>
              <a:pathLst>
                <a:path extrusionOk="0" h="3037" w="1013">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3003143" y="3005206"/>
              <a:ext cx="32244" cy="32244"/>
            </a:xfrm>
            <a:custGeom>
              <a:rect b="b" l="l" r="r" t="t"/>
              <a:pathLst>
                <a:path extrusionOk="0" h="1013" w="1013">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8"/>
          <p:cNvGrpSpPr/>
          <p:nvPr/>
        </p:nvGrpSpPr>
        <p:grpSpPr>
          <a:xfrm>
            <a:off x="5647587" y="1233167"/>
            <a:ext cx="359651" cy="361560"/>
            <a:chOff x="7098912" y="1969392"/>
            <a:chExt cx="359651" cy="361560"/>
          </a:xfrm>
        </p:grpSpPr>
        <p:sp>
          <p:nvSpPr>
            <p:cNvPr id="921" name="Google Shape;921;p38"/>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8"/>
          <p:cNvGrpSpPr/>
          <p:nvPr/>
        </p:nvGrpSpPr>
        <p:grpSpPr>
          <a:xfrm>
            <a:off x="1121530" y="1219114"/>
            <a:ext cx="306314" cy="347403"/>
            <a:chOff x="1310655" y="3360527"/>
            <a:chExt cx="306314" cy="347403"/>
          </a:xfrm>
        </p:grpSpPr>
        <p:sp>
          <p:nvSpPr>
            <p:cNvPr id="935" name="Google Shape;935;p38"/>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9"/>
          <p:cNvSpPr txBox="1"/>
          <p:nvPr>
            <p:ph type="title"/>
          </p:nvPr>
        </p:nvSpPr>
        <p:spPr>
          <a:xfrm>
            <a:off x="1733725" y="704250"/>
            <a:ext cx="5676600" cy="24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accent1"/>
                </a:solidFill>
              </a:rPr>
              <a:t>Design Recommendations</a:t>
            </a:r>
            <a:endParaRPr sz="60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0"/>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Ideation (Design Options)</a:t>
            </a:r>
            <a:endParaRPr sz="3000"/>
          </a:p>
        </p:txBody>
      </p:sp>
      <p:sp>
        <p:nvSpPr>
          <p:cNvPr id="950" name="Google Shape;950;p40"/>
          <p:cNvSpPr txBox="1"/>
          <p:nvPr>
            <p:ph idx="2" type="ctrTitle"/>
          </p:nvPr>
        </p:nvSpPr>
        <p:spPr>
          <a:xfrm>
            <a:off x="3623778"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Option 2</a:t>
            </a:r>
            <a:endParaRPr/>
          </a:p>
        </p:txBody>
      </p:sp>
      <p:sp>
        <p:nvSpPr>
          <p:cNvPr id="951" name="Google Shape;951;p40"/>
          <p:cNvSpPr txBox="1"/>
          <p:nvPr>
            <p:ph type="ctrTitle"/>
          </p:nvPr>
        </p:nvSpPr>
        <p:spPr>
          <a:xfrm>
            <a:off x="1011830"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Option 1</a:t>
            </a:r>
            <a:endParaRPr/>
          </a:p>
        </p:txBody>
      </p:sp>
      <p:sp>
        <p:nvSpPr>
          <p:cNvPr id="952" name="Google Shape;952;p40"/>
          <p:cNvSpPr txBox="1"/>
          <p:nvPr>
            <p:ph idx="1" type="subTitle"/>
          </p:nvPr>
        </p:nvSpPr>
        <p:spPr>
          <a:xfrm>
            <a:off x="1011830" y="3491100"/>
            <a:ext cx="18813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portal has clear information about documents, and bot is only for scheduling.</a:t>
            </a:r>
            <a:endParaRPr/>
          </a:p>
        </p:txBody>
      </p:sp>
      <p:sp>
        <p:nvSpPr>
          <p:cNvPr id="953" name="Google Shape;953;p40"/>
          <p:cNvSpPr txBox="1"/>
          <p:nvPr>
            <p:ph idx="3" type="subTitle"/>
          </p:nvPr>
        </p:nvSpPr>
        <p:spPr>
          <a:xfrm>
            <a:off x="3623778" y="3491100"/>
            <a:ext cx="18813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 schedules appointment, human completes doc check (but no personalization).</a:t>
            </a:r>
            <a:endParaRPr/>
          </a:p>
        </p:txBody>
      </p:sp>
      <p:sp>
        <p:nvSpPr>
          <p:cNvPr id="954" name="Google Shape;954;p40"/>
          <p:cNvSpPr txBox="1"/>
          <p:nvPr>
            <p:ph idx="4" type="ctrTitle"/>
          </p:nvPr>
        </p:nvSpPr>
        <p:spPr>
          <a:xfrm>
            <a:off x="6245198" y="126745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Option 3</a:t>
            </a:r>
            <a:endParaRPr/>
          </a:p>
        </p:txBody>
      </p:sp>
      <p:sp>
        <p:nvSpPr>
          <p:cNvPr id="955" name="Google Shape;955;p40"/>
          <p:cNvSpPr txBox="1"/>
          <p:nvPr>
            <p:ph idx="5" type="subTitle"/>
          </p:nvPr>
        </p:nvSpPr>
        <p:spPr>
          <a:xfrm>
            <a:off x="6245198" y="3491100"/>
            <a:ext cx="18813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 disambiguates based on individual needs and delivers personalized instructions.</a:t>
            </a:r>
            <a:endParaRPr/>
          </a:p>
        </p:txBody>
      </p:sp>
      <p:grpSp>
        <p:nvGrpSpPr>
          <p:cNvPr id="956" name="Google Shape;956;p40"/>
          <p:cNvGrpSpPr/>
          <p:nvPr/>
        </p:nvGrpSpPr>
        <p:grpSpPr>
          <a:xfrm>
            <a:off x="3689974" y="2403057"/>
            <a:ext cx="1748907" cy="960537"/>
            <a:chOff x="2534925" y="2231825"/>
            <a:chExt cx="889350" cy="488475"/>
          </a:xfrm>
        </p:grpSpPr>
        <p:sp>
          <p:nvSpPr>
            <p:cNvPr id="957" name="Google Shape;957;p40"/>
            <p:cNvSpPr/>
            <p:nvPr/>
          </p:nvSpPr>
          <p:spPr>
            <a:xfrm>
              <a:off x="3334150" y="2674775"/>
              <a:ext cx="90125" cy="21125"/>
            </a:xfrm>
            <a:custGeom>
              <a:rect b="b" l="l" r="r" t="t"/>
              <a:pathLst>
                <a:path extrusionOk="0" h="845" w="3605">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0"/>
            <p:cNvSpPr/>
            <p:nvPr/>
          </p:nvSpPr>
          <p:spPr>
            <a:xfrm>
              <a:off x="2534925" y="2656800"/>
              <a:ext cx="90125" cy="19875"/>
            </a:xfrm>
            <a:custGeom>
              <a:rect b="b" l="l" r="r" t="t"/>
              <a:pathLst>
                <a:path extrusionOk="0" h="795" w="3605">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0"/>
            <p:cNvSpPr/>
            <p:nvPr/>
          </p:nvSpPr>
          <p:spPr>
            <a:xfrm>
              <a:off x="3327850" y="2589525"/>
              <a:ext cx="90750" cy="31150"/>
            </a:xfrm>
            <a:custGeom>
              <a:rect b="b" l="l" r="r" t="t"/>
              <a:pathLst>
                <a:path extrusionOk="0" h="1246" w="363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p:nvPr/>
          </p:nvSpPr>
          <p:spPr>
            <a:xfrm>
              <a:off x="2544075" y="2571875"/>
              <a:ext cx="90125" cy="34100"/>
            </a:xfrm>
            <a:custGeom>
              <a:rect b="b" l="l" r="r" t="t"/>
              <a:pathLst>
                <a:path extrusionOk="0" h="1364" w="3605">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0"/>
            <p:cNvSpPr/>
            <p:nvPr/>
          </p:nvSpPr>
          <p:spPr>
            <a:xfrm>
              <a:off x="3308325" y="2507375"/>
              <a:ext cx="87900" cy="45050"/>
            </a:xfrm>
            <a:custGeom>
              <a:rect b="b" l="l" r="r" t="t"/>
              <a:pathLst>
                <a:path extrusionOk="0" h="1802" w="3516">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0"/>
            <p:cNvSpPr/>
            <p:nvPr/>
          </p:nvSpPr>
          <p:spPr>
            <a:xfrm>
              <a:off x="2569900" y="2490675"/>
              <a:ext cx="86650" cy="47800"/>
            </a:xfrm>
            <a:custGeom>
              <a:rect b="b" l="l" r="r" t="t"/>
              <a:pathLst>
                <a:path extrusionOk="0" h="1912" w="3466">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0"/>
            <p:cNvSpPr/>
            <p:nvPr/>
          </p:nvSpPr>
          <p:spPr>
            <a:xfrm>
              <a:off x="3276175" y="2431275"/>
              <a:ext cx="81625" cy="57700"/>
            </a:xfrm>
            <a:custGeom>
              <a:rect b="b" l="l" r="r" t="t"/>
              <a:pathLst>
                <a:path extrusionOk="0" h="2308" w="3265">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0"/>
            <p:cNvSpPr/>
            <p:nvPr/>
          </p:nvSpPr>
          <p:spPr>
            <a:xfrm>
              <a:off x="2611475" y="2416250"/>
              <a:ext cx="80050" cy="60225"/>
            </a:xfrm>
            <a:custGeom>
              <a:rect b="b" l="l" r="r" t="t"/>
              <a:pathLst>
                <a:path extrusionOk="0" h="2409" w="3202">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3232400" y="2364300"/>
              <a:ext cx="72475" cy="68850"/>
            </a:xfrm>
            <a:custGeom>
              <a:rect b="b" l="l" r="r" t="t"/>
              <a:pathLst>
                <a:path extrusionOk="0" h="2754" w="2899">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2667250" y="2351575"/>
              <a:ext cx="70275" cy="70725"/>
            </a:xfrm>
            <a:custGeom>
              <a:rect b="b" l="l" r="r" t="t"/>
              <a:pathLst>
                <a:path extrusionOk="0" h="2829" w="2811">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3178200" y="2308875"/>
              <a:ext cx="62400" cy="78050"/>
            </a:xfrm>
            <a:custGeom>
              <a:rect b="b" l="l" r="r" t="t"/>
              <a:pathLst>
                <a:path extrusionOk="0" h="3122" w="2496">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2733725" y="2298900"/>
              <a:ext cx="60175" cy="79600"/>
            </a:xfrm>
            <a:custGeom>
              <a:rect b="b" l="l" r="r" t="t"/>
              <a:pathLst>
                <a:path extrusionOk="0" h="3184" w="2407">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3116150" y="2267350"/>
              <a:ext cx="49800" cy="84650"/>
            </a:xfrm>
            <a:custGeom>
              <a:rect b="b" l="l" r="r" t="t"/>
              <a:pathLst>
                <a:path extrusionOk="0" h="3386" w="1992">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2809950" y="2260450"/>
              <a:ext cx="48225" cy="85700"/>
            </a:xfrm>
            <a:custGeom>
              <a:rect b="b" l="l" r="r" t="t"/>
              <a:pathLst>
                <a:path extrusionOk="0" h="3428" w="1929">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3048725" y="2241100"/>
              <a:ext cx="35950" cy="88625"/>
            </a:xfrm>
            <a:custGeom>
              <a:rect b="b" l="l" r="r" t="t"/>
              <a:pathLst>
                <a:path extrusionOk="0" h="3545" w="1438">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p:nvPr/>
          </p:nvSpPr>
          <p:spPr>
            <a:xfrm>
              <a:off x="2892475" y="2237650"/>
              <a:ext cx="32475" cy="89225"/>
            </a:xfrm>
            <a:custGeom>
              <a:rect b="b" l="l" r="r" t="t"/>
              <a:pathLst>
                <a:path extrusionOk="0" h="3569" w="1299">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0"/>
            <p:cNvSpPr/>
            <p:nvPr/>
          </p:nvSpPr>
          <p:spPr>
            <a:xfrm>
              <a:off x="2978800" y="2231825"/>
              <a:ext cx="19875" cy="89825"/>
            </a:xfrm>
            <a:custGeom>
              <a:rect b="b" l="l" r="r" t="t"/>
              <a:pathLst>
                <a:path extrusionOk="0" h="3593" w="795">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0"/>
            <p:cNvSpPr/>
            <p:nvPr/>
          </p:nvSpPr>
          <p:spPr>
            <a:xfrm>
              <a:off x="2932775" y="2646625"/>
              <a:ext cx="86700" cy="73675"/>
            </a:xfrm>
            <a:custGeom>
              <a:rect b="b" l="l" r="r" t="t"/>
              <a:pathLst>
                <a:path extrusionOk="0" h="2947" w="3468">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p:nvPr/>
          </p:nvSpPr>
          <p:spPr>
            <a:xfrm>
              <a:off x="2970300" y="2433775"/>
              <a:ext cx="26475" cy="263375"/>
            </a:xfrm>
            <a:custGeom>
              <a:rect b="b" l="l" r="r" t="t"/>
              <a:pathLst>
                <a:path extrusionOk="0" h="10535" w="1059">
                  <a:moveTo>
                    <a:pt x="1059" y="0"/>
                  </a:moveTo>
                  <a:lnTo>
                    <a:pt x="0" y="10484"/>
                  </a:lnTo>
                  <a:lnTo>
                    <a:pt x="819" y="10535"/>
                  </a:lnTo>
                  <a:lnTo>
                    <a:pt x="10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40"/>
          <p:cNvGrpSpPr/>
          <p:nvPr/>
        </p:nvGrpSpPr>
        <p:grpSpPr>
          <a:xfrm>
            <a:off x="6309551" y="2397797"/>
            <a:ext cx="1752594" cy="965797"/>
            <a:chOff x="3672800" y="2231525"/>
            <a:chExt cx="891225" cy="491150"/>
          </a:xfrm>
        </p:grpSpPr>
        <p:sp>
          <p:nvSpPr>
            <p:cNvPr id="977" name="Google Shape;977;p40"/>
            <p:cNvSpPr/>
            <p:nvPr/>
          </p:nvSpPr>
          <p:spPr>
            <a:xfrm>
              <a:off x="3672800" y="2657125"/>
              <a:ext cx="90125" cy="19550"/>
            </a:xfrm>
            <a:custGeom>
              <a:rect b="b" l="l" r="r" t="t"/>
              <a:pathLst>
                <a:path extrusionOk="0" h="782" w="3605">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4473900" y="2667525"/>
              <a:ext cx="90125" cy="19875"/>
            </a:xfrm>
            <a:custGeom>
              <a:rect b="b" l="l" r="r" t="t"/>
              <a:pathLst>
                <a:path extrusionOk="0" h="795" w="3605">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4466025" y="2589525"/>
              <a:ext cx="90425" cy="31175"/>
            </a:xfrm>
            <a:custGeom>
              <a:rect b="b" l="l" r="r" t="t"/>
              <a:pathLst>
                <a:path extrusionOk="0" h="1247" w="3617">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3681925" y="2572075"/>
              <a:ext cx="90125" cy="34200"/>
            </a:xfrm>
            <a:custGeom>
              <a:rect b="b" l="l" r="r" t="t"/>
              <a:pathLst>
                <a:path extrusionOk="0" h="1368" w="3605">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4446175" y="2507375"/>
              <a:ext cx="87925" cy="45050"/>
            </a:xfrm>
            <a:custGeom>
              <a:rect b="b" l="l" r="r" t="t"/>
              <a:pathLst>
                <a:path extrusionOk="0" h="1802" w="3517">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3707450" y="2490950"/>
              <a:ext cx="86975" cy="47850"/>
            </a:xfrm>
            <a:custGeom>
              <a:rect b="b" l="l" r="r" t="t"/>
              <a:pathLst>
                <a:path extrusionOk="0" h="1914" w="3479">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4414050" y="2431425"/>
              <a:ext cx="81600" cy="57650"/>
            </a:xfrm>
            <a:custGeom>
              <a:rect b="b" l="l" r="r" t="t"/>
              <a:pathLst>
                <a:path extrusionOk="0" h="2306" w="3264">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3749350" y="2416200"/>
              <a:ext cx="80025" cy="60275"/>
            </a:xfrm>
            <a:custGeom>
              <a:rect b="b" l="l" r="r" t="t"/>
              <a:pathLst>
                <a:path extrusionOk="0" h="2411" w="3201">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4370250" y="2364375"/>
              <a:ext cx="72475" cy="68675"/>
            </a:xfrm>
            <a:custGeom>
              <a:rect b="b" l="l" r="r" t="t"/>
              <a:pathLst>
                <a:path extrusionOk="0" h="2747" w="2899">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805100" y="2351575"/>
              <a:ext cx="70600" cy="70875"/>
            </a:xfrm>
            <a:custGeom>
              <a:rect b="b" l="l" r="r" t="t"/>
              <a:pathLst>
                <a:path extrusionOk="0" h="2835" w="2824">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4315750" y="2309200"/>
              <a:ext cx="62725" cy="77850"/>
            </a:xfrm>
            <a:custGeom>
              <a:rect b="b" l="l" r="r" t="t"/>
              <a:pathLst>
                <a:path extrusionOk="0" h="3114" w="2509">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3871575" y="2298900"/>
              <a:ext cx="60200" cy="79600"/>
            </a:xfrm>
            <a:custGeom>
              <a:rect b="b" l="l" r="r" t="t"/>
              <a:pathLst>
                <a:path extrusionOk="0" h="3184" w="2408">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4253700" y="2267350"/>
              <a:ext cx="50100" cy="84650"/>
            </a:xfrm>
            <a:custGeom>
              <a:rect b="b" l="l" r="r" t="t"/>
              <a:pathLst>
                <a:path extrusionOk="0" h="3386" w="2004">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3947800" y="2260450"/>
              <a:ext cx="46975" cy="85825"/>
            </a:xfrm>
            <a:custGeom>
              <a:rect b="b" l="l" r="r" t="t"/>
              <a:pathLst>
                <a:path extrusionOk="0" h="3433" w="1879">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4186900" y="2241100"/>
              <a:ext cx="35325" cy="88925"/>
            </a:xfrm>
            <a:custGeom>
              <a:rect b="b" l="l" r="r" t="t"/>
              <a:pathLst>
                <a:path extrusionOk="0" h="3557" w="1413">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4030025" y="2237750"/>
              <a:ext cx="33100" cy="89125"/>
            </a:xfrm>
            <a:custGeom>
              <a:rect b="b" l="l" r="r" t="t"/>
              <a:pathLst>
                <a:path extrusionOk="0" h="3565" w="1324">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4111925" y="2231525"/>
              <a:ext cx="20200" cy="90125"/>
            </a:xfrm>
            <a:custGeom>
              <a:rect b="b" l="l" r="r" t="t"/>
              <a:pathLst>
                <a:path extrusionOk="0" h="3605" w="808">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4081375" y="2648975"/>
              <a:ext cx="77200" cy="73700"/>
            </a:xfrm>
            <a:custGeom>
              <a:rect b="b" l="l" r="r" t="t"/>
              <a:pathLst>
                <a:path extrusionOk="0" h="2948" w="3088">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4101850" y="2507800"/>
              <a:ext cx="192200" cy="194700"/>
            </a:xfrm>
            <a:custGeom>
              <a:rect b="b" l="l" r="r" t="t"/>
              <a:pathLst>
                <a:path extrusionOk="0" h="7788" w="7688">
                  <a:moveTo>
                    <a:pt x="7687" y="1"/>
                  </a:moveTo>
                  <a:lnTo>
                    <a:pt x="1" y="7221"/>
                  </a:lnTo>
                  <a:lnTo>
                    <a:pt x="580" y="7788"/>
                  </a:lnTo>
                  <a:lnTo>
                    <a:pt x="76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40"/>
          <p:cNvGrpSpPr/>
          <p:nvPr/>
        </p:nvGrpSpPr>
        <p:grpSpPr>
          <a:xfrm>
            <a:off x="1076798" y="2389341"/>
            <a:ext cx="1751365" cy="974253"/>
            <a:chOff x="4811600" y="2231525"/>
            <a:chExt cx="890600" cy="495450"/>
          </a:xfrm>
        </p:grpSpPr>
        <p:sp>
          <p:nvSpPr>
            <p:cNvPr id="997" name="Google Shape;997;p40"/>
            <p:cNvSpPr/>
            <p:nvPr/>
          </p:nvSpPr>
          <p:spPr>
            <a:xfrm>
              <a:off x="5604200" y="2591000"/>
              <a:ext cx="90750" cy="31025"/>
            </a:xfrm>
            <a:custGeom>
              <a:rect b="b" l="l" r="r" t="t"/>
              <a:pathLst>
                <a:path extrusionOk="0" h="1241" w="363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4820100" y="2573450"/>
              <a:ext cx="90450" cy="34100"/>
            </a:xfrm>
            <a:custGeom>
              <a:rect b="b" l="l" r="r" t="t"/>
              <a:pathLst>
                <a:path extrusionOk="0" h="1364" w="3618">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5584675" y="2508700"/>
              <a:ext cx="87900" cy="45000"/>
            </a:xfrm>
            <a:custGeom>
              <a:rect b="b" l="l" r="r" t="t"/>
              <a:pathLst>
                <a:path extrusionOk="0" h="1800" w="3516">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845925" y="2492075"/>
              <a:ext cx="86975" cy="47975"/>
            </a:xfrm>
            <a:custGeom>
              <a:rect b="b" l="l" r="r" t="t"/>
              <a:pathLst>
                <a:path extrusionOk="0" h="1919" w="3479">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5552225" y="2432700"/>
              <a:ext cx="81925" cy="57850"/>
            </a:xfrm>
            <a:custGeom>
              <a:rect b="b" l="l" r="r" t="t"/>
              <a:pathLst>
                <a:path extrusionOk="0" h="2314" w="3277">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4887825" y="2417825"/>
              <a:ext cx="80050" cy="60225"/>
            </a:xfrm>
            <a:custGeom>
              <a:rect b="b" l="l" r="r" t="t"/>
              <a:pathLst>
                <a:path extrusionOk="0" h="2409" w="3202">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5508425" y="2365875"/>
              <a:ext cx="72800" cy="68850"/>
            </a:xfrm>
            <a:custGeom>
              <a:rect b="b" l="l" r="r" t="t"/>
              <a:pathLst>
                <a:path extrusionOk="0" h="2754" w="2912">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4943275" y="2353000"/>
              <a:ext cx="70600" cy="70875"/>
            </a:xfrm>
            <a:custGeom>
              <a:rect b="b" l="l" r="r" t="t"/>
              <a:pathLst>
                <a:path extrusionOk="0" h="2835" w="2824">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5454250" y="2310450"/>
              <a:ext cx="62400" cy="77925"/>
            </a:xfrm>
            <a:custGeom>
              <a:rect b="b" l="l" r="r" t="t"/>
              <a:pathLst>
                <a:path extrusionOk="0" h="3117" w="2496">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5010075" y="2300475"/>
              <a:ext cx="60175" cy="79300"/>
            </a:xfrm>
            <a:custGeom>
              <a:rect b="b" l="l" r="r" t="t"/>
              <a:pathLst>
                <a:path extrusionOk="0" h="3172" w="2407">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5392175" y="2268775"/>
              <a:ext cx="49800" cy="84550"/>
            </a:xfrm>
            <a:custGeom>
              <a:rect b="b" l="l" r="r" t="t"/>
              <a:pathLst>
                <a:path extrusionOk="0" h="3382" w="1992">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5085975" y="2261900"/>
              <a:ext cx="47275" cy="85675"/>
            </a:xfrm>
            <a:custGeom>
              <a:rect b="b" l="l" r="r" t="t"/>
              <a:pathLst>
                <a:path extrusionOk="0" h="3427" w="1891">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5324775" y="2242575"/>
              <a:ext cx="35625" cy="88725"/>
            </a:xfrm>
            <a:custGeom>
              <a:rect b="b" l="l" r="r" t="t"/>
              <a:pathLst>
                <a:path extrusionOk="0" h="3549" w="1425">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5168825" y="2239225"/>
              <a:ext cx="32475" cy="89225"/>
            </a:xfrm>
            <a:custGeom>
              <a:rect b="b" l="l" r="r" t="t"/>
              <a:pathLst>
                <a:path extrusionOk="0" h="3569" w="1299">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5252000" y="2231525"/>
              <a:ext cx="19875" cy="90125"/>
            </a:xfrm>
            <a:custGeom>
              <a:rect b="b" l="l" r="r" t="t"/>
              <a:pathLst>
                <a:path extrusionOk="0" h="3605" w="795">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5218300" y="2653400"/>
              <a:ext cx="95775" cy="73575"/>
            </a:xfrm>
            <a:custGeom>
              <a:rect b="b" l="l" r="r" t="t"/>
              <a:pathLst>
                <a:path extrusionOk="0" h="2943" w="3831">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5122200" y="2485750"/>
              <a:ext cx="158175" cy="217850"/>
            </a:xfrm>
            <a:custGeom>
              <a:rect b="b" l="l" r="r" t="t"/>
              <a:pathLst>
                <a:path extrusionOk="0" h="8714" w="6327">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5612075" y="2674425"/>
              <a:ext cx="90125" cy="19575"/>
            </a:xfrm>
            <a:custGeom>
              <a:rect b="b" l="l" r="r" t="t"/>
              <a:pathLst>
                <a:path extrusionOk="0" h="783" w="3605">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4811600" y="2666250"/>
              <a:ext cx="90125" cy="19575"/>
            </a:xfrm>
            <a:custGeom>
              <a:rect b="b" l="l" r="r" t="t"/>
              <a:pathLst>
                <a:path extrusionOk="0" h="783" w="3605">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40"/>
          <p:cNvSpPr txBox="1"/>
          <p:nvPr>
            <p:ph idx="2" type="ctrTitle"/>
          </p:nvPr>
        </p:nvSpPr>
        <p:spPr>
          <a:xfrm>
            <a:off x="3623779"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2"/>
                </a:solidFill>
              </a:rPr>
              <a:t>Some personalization</a:t>
            </a:r>
            <a:endParaRPr sz="1400">
              <a:solidFill>
                <a:schemeClr val="accent2"/>
              </a:solidFill>
            </a:endParaRPr>
          </a:p>
        </p:txBody>
      </p:sp>
      <p:sp>
        <p:nvSpPr>
          <p:cNvPr id="1017" name="Google Shape;1017;p40"/>
          <p:cNvSpPr txBox="1"/>
          <p:nvPr>
            <p:ph type="ctrTitle"/>
          </p:nvPr>
        </p:nvSpPr>
        <p:spPr>
          <a:xfrm>
            <a:off x="1011829"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Least personalization</a:t>
            </a:r>
            <a:endParaRPr sz="1400">
              <a:solidFill>
                <a:schemeClr val="accent1"/>
              </a:solidFill>
            </a:endParaRPr>
          </a:p>
        </p:txBody>
      </p:sp>
      <p:sp>
        <p:nvSpPr>
          <p:cNvPr id="1018" name="Google Shape;1018;p40"/>
          <p:cNvSpPr txBox="1"/>
          <p:nvPr>
            <p:ph idx="4" type="ctrTitle"/>
          </p:nvPr>
        </p:nvSpPr>
        <p:spPr>
          <a:xfrm>
            <a:off x="6245202" y="1801977"/>
            <a:ext cx="18813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3"/>
                </a:solidFill>
              </a:rPr>
              <a:t>Most personalization</a:t>
            </a:r>
            <a:endParaRPr sz="1400">
              <a:solidFill>
                <a:schemeClr val="accent3"/>
              </a:solidFill>
            </a:endParaRPr>
          </a:p>
        </p:txBody>
      </p:sp>
      <p:sp>
        <p:nvSpPr>
          <p:cNvPr id="1019" name="Google Shape;1019;p40"/>
          <p:cNvSpPr/>
          <p:nvPr/>
        </p:nvSpPr>
        <p:spPr>
          <a:xfrm>
            <a:off x="3208813" y="1185675"/>
            <a:ext cx="2720700" cy="3760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4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Storyboard 1-3</a:t>
            </a:r>
            <a:endParaRPr/>
          </a:p>
        </p:txBody>
      </p:sp>
      <p:pic>
        <p:nvPicPr>
          <p:cNvPr id="1025" name="Google Shape;1025;p41"/>
          <p:cNvPicPr preferRelativeResize="0"/>
          <p:nvPr/>
        </p:nvPicPr>
        <p:blipFill rotWithShape="1">
          <a:blip r:embed="rId3">
            <a:alphaModFix/>
          </a:blip>
          <a:srcRect b="75031" l="0" r="0" t="1890"/>
          <a:stretch/>
        </p:blipFill>
        <p:spPr>
          <a:xfrm>
            <a:off x="225313" y="1419375"/>
            <a:ext cx="8693372" cy="22409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4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Storyboard 3-6</a:t>
            </a:r>
            <a:endParaRPr/>
          </a:p>
        </p:txBody>
      </p:sp>
      <p:pic>
        <p:nvPicPr>
          <p:cNvPr id="1031" name="Google Shape;1031;p42"/>
          <p:cNvPicPr preferRelativeResize="0"/>
          <p:nvPr/>
        </p:nvPicPr>
        <p:blipFill rotWithShape="1">
          <a:blip r:embed="rId3">
            <a:alphaModFix/>
          </a:blip>
          <a:srcRect b="42637" l="0" r="0" t="35225"/>
          <a:stretch/>
        </p:blipFill>
        <p:spPr>
          <a:xfrm>
            <a:off x="255888" y="1504612"/>
            <a:ext cx="8632222" cy="21342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3"/>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Storyboard 6-9</a:t>
            </a:r>
            <a:endParaRPr/>
          </a:p>
        </p:txBody>
      </p:sp>
      <p:pic>
        <p:nvPicPr>
          <p:cNvPr id="1037" name="Google Shape;1037;p43"/>
          <p:cNvPicPr preferRelativeResize="0"/>
          <p:nvPr/>
        </p:nvPicPr>
        <p:blipFill rotWithShape="1">
          <a:blip r:embed="rId3">
            <a:alphaModFix/>
          </a:blip>
          <a:srcRect b="9735" l="0" r="0" t="68015"/>
          <a:stretch/>
        </p:blipFill>
        <p:spPr>
          <a:xfrm>
            <a:off x="252675" y="1441350"/>
            <a:ext cx="8638648" cy="21466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Antonio Aranda-Eggermont</a:t>
            </a:r>
            <a:endParaRPr/>
          </a:p>
          <a:p>
            <a:pPr indent="0" lvl="0" marL="0" rtl="0" algn="l">
              <a:spcBef>
                <a:spcPts val="0"/>
              </a:spcBef>
              <a:spcAft>
                <a:spcPts val="0"/>
              </a:spcAft>
              <a:buNone/>
            </a:pPr>
            <a:r>
              <a:rPr lang="en"/>
              <a:t>Stephanie Blucker</a:t>
            </a:r>
            <a:endParaRPr/>
          </a:p>
          <a:p>
            <a:pPr indent="0" lvl="0" marL="0" rtl="0" algn="l">
              <a:spcBef>
                <a:spcPts val="0"/>
              </a:spcBef>
              <a:spcAft>
                <a:spcPts val="0"/>
              </a:spcAft>
              <a:buNone/>
            </a:pPr>
            <a:r>
              <a:rPr lang="en"/>
              <a:t>Anqi Cao</a:t>
            </a:r>
            <a:endParaRPr/>
          </a:p>
          <a:p>
            <a:pPr indent="0" lvl="0" marL="0" rtl="0" algn="l">
              <a:spcBef>
                <a:spcPts val="0"/>
              </a:spcBef>
              <a:spcAft>
                <a:spcPts val="0"/>
              </a:spcAft>
              <a:buNone/>
            </a:pPr>
            <a:r>
              <a:rPr lang="en"/>
              <a:t>Patriya Wiesmann</a:t>
            </a:r>
            <a:endParaRPr/>
          </a:p>
          <a:p>
            <a:pPr indent="0" lvl="0" marL="0" rtl="0" algn="l">
              <a:spcBef>
                <a:spcPts val="0"/>
              </a:spcBef>
              <a:spcAft>
                <a:spcPts val="0"/>
              </a:spcAft>
              <a:buNone/>
            </a:pPr>
            <a:r>
              <a:rPr lang="en"/>
              <a:t>Mojin Yu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Advisor: Dr. Saiph Savage</a:t>
            </a:r>
            <a:endParaRPr/>
          </a:p>
          <a:p>
            <a:pPr indent="0" lvl="0" marL="0" rtl="0" algn="l">
              <a:spcBef>
                <a:spcPts val="0"/>
              </a:spcBef>
              <a:spcAft>
                <a:spcPts val="0"/>
              </a:spcAft>
              <a:buNone/>
            </a:pPr>
            <a:r>
              <a:rPr lang="en"/>
              <a:t>Developer: Saul</a:t>
            </a:r>
            <a:endParaRPr/>
          </a:p>
        </p:txBody>
      </p:sp>
      <p:sp>
        <p:nvSpPr>
          <p:cNvPr id="437" name="Google Shape;437;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Team</a:t>
            </a:r>
            <a:endParaRPr/>
          </a:p>
        </p:txBody>
      </p:sp>
      <p:grpSp>
        <p:nvGrpSpPr>
          <p:cNvPr id="438" name="Google Shape;438;p26"/>
          <p:cNvGrpSpPr/>
          <p:nvPr/>
        </p:nvGrpSpPr>
        <p:grpSpPr>
          <a:xfrm>
            <a:off x="4834661" y="989482"/>
            <a:ext cx="2851442" cy="3213988"/>
            <a:chOff x="2501950" y="1507050"/>
            <a:chExt cx="2392350" cy="2696525"/>
          </a:xfrm>
        </p:grpSpPr>
        <p:sp>
          <p:nvSpPr>
            <p:cNvPr id="439" name="Google Shape;439;p26"/>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6"/>
          <p:cNvGrpSpPr/>
          <p:nvPr/>
        </p:nvGrpSpPr>
        <p:grpSpPr>
          <a:xfrm>
            <a:off x="5224821" y="2748335"/>
            <a:ext cx="380910" cy="339594"/>
            <a:chOff x="855096" y="1504485"/>
            <a:chExt cx="380910" cy="339594"/>
          </a:xfrm>
        </p:grpSpPr>
        <p:sp>
          <p:nvSpPr>
            <p:cNvPr id="459" name="Google Shape;459;p26"/>
            <p:cNvSpPr/>
            <p:nvPr/>
          </p:nvSpPr>
          <p:spPr>
            <a:xfrm>
              <a:off x="1092707" y="1504485"/>
              <a:ext cx="107299" cy="136837"/>
            </a:xfrm>
            <a:custGeom>
              <a:rect b="b" l="l" r="r" t="t"/>
              <a:pathLst>
                <a:path extrusionOk="0" h="4299" w="3371">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855096" y="1521896"/>
              <a:ext cx="214152" cy="322183"/>
            </a:xfrm>
            <a:custGeom>
              <a:rect b="b" l="l" r="r" t="t"/>
              <a:pathLst>
                <a:path extrusionOk="0" h="10122" w="6728">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896411" y="1808780"/>
              <a:ext cx="11395" cy="34918"/>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1015391" y="1808780"/>
              <a:ext cx="11395" cy="34918"/>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1057471" y="1522660"/>
              <a:ext cx="178534" cy="186110"/>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6"/>
          <p:cNvGrpSpPr/>
          <p:nvPr/>
        </p:nvGrpSpPr>
        <p:grpSpPr>
          <a:xfrm>
            <a:off x="6889611" y="2513212"/>
            <a:ext cx="270104" cy="361754"/>
            <a:chOff x="6702211" y="3782599"/>
            <a:chExt cx="270104" cy="361754"/>
          </a:xfrm>
        </p:grpSpPr>
        <p:sp>
          <p:nvSpPr>
            <p:cNvPr id="465" name="Google Shape;465;p26"/>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6"/>
          <p:cNvGrpSpPr/>
          <p:nvPr/>
        </p:nvGrpSpPr>
        <p:grpSpPr>
          <a:xfrm>
            <a:off x="6298911" y="2521117"/>
            <a:ext cx="260283" cy="345914"/>
            <a:chOff x="8055961" y="2881842"/>
            <a:chExt cx="260283" cy="345914"/>
          </a:xfrm>
        </p:grpSpPr>
        <p:sp>
          <p:nvSpPr>
            <p:cNvPr id="471" name="Google Shape;471;p26"/>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6"/>
          <p:cNvGrpSpPr/>
          <p:nvPr/>
        </p:nvGrpSpPr>
        <p:grpSpPr>
          <a:xfrm>
            <a:off x="5626750" y="2515439"/>
            <a:ext cx="279513" cy="357255"/>
            <a:chOff x="4897750" y="2415639"/>
            <a:chExt cx="279513" cy="357255"/>
          </a:xfrm>
        </p:grpSpPr>
        <p:sp>
          <p:nvSpPr>
            <p:cNvPr id="476" name="Google Shape;476;p26"/>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6"/>
          <p:cNvGrpSpPr/>
          <p:nvPr/>
        </p:nvGrpSpPr>
        <p:grpSpPr>
          <a:xfrm>
            <a:off x="6600658" y="2517349"/>
            <a:ext cx="264433" cy="353454"/>
            <a:chOff x="8054820" y="2416399"/>
            <a:chExt cx="264433" cy="353454"/>
          </a:xfrm>
        </p:grpSpPr>
        <p:sp>
          <p:nvSpPr>
            <p:cNvPr id="485" name="Google Shape;485;p26"/>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6"/>
          <p:cNvGrpSpPr/>
          <p:nvPr/>
        </p:nvGrpSpPr>
        <p:grpSpPr>
          <a:xfrm>
            <a:off x="5925106" y="2516589"/>
            <a:ext cx="332355" cy="354974"/>
            <a:chOff x="5289631" y="1500214"/>
            <a:chExt cx="332355" cy="354974"/>
          </a:xfrm>
        </p:grpSpPr>
        <p:sp>
          <p:nvSpPr>
            <p:cNvPr id="492" name="Google Shape;492;p26"/>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6"/>
          <p:cNvSpPr/>
          <p:nvPr/>
        </p:nvSpPr>
        <p:spPr>
          <a:xfrm>
            <a:off x="5389150" y="1348650"/>
            <a:ext cx="1929871" cy="1353593"/>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26"/>
          <p:cNvGrpSpPr/>
          <p:nvPr/>
        </p:nvGrpSpPr>
        <p:grpSpPr>
          <a:xfrm>
            <a:off x="7686104" y="-476250"/>
            <a:ext cx="2291257" cy="2922300"/>
            <a:chOff x="4882900" y="-64350"/>
            <a:chExt cx="2493750" cy="2922300"/>
          </a:xfrm>
        </p:grpSpPr>
        <p:sp>
          <p:nvSpPr>
            <p:cNvPr id="500" name="Google Shape;500;p2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6"/>
          <p:cNvGrpSpPr/>
          <p:nvPr/>
        </p:nvGrpSpPr>
        <p:grpSpPr>
          <a:xfrm>
            <a:off x="7341468" y="2808267"/>
            <a:ext cx="218786" cy="279660"/>
            <a:chOff x="4899999" y="2882095"/>
            <a:chExt cx="271244" cy="346801"/>
          </a:xfrm>
        </p:grpSpPr>
        <p:sp>
          <p:nvSpPr>
            <p:cNvPr id="506" name="Google Shape;506;p26"/>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6"/>
          <p:cNvGrpSpPr/>
          <p:nvPr/>
        </p:nvGrpSpPr>
        <p:grpSpPr>
          <a:xfrm>
            <a:off x="7184234" y="2748321"/>
            <a:ext cx="190396" cy="171454"/>
            <a:chOff x="7009649" y="1541981"/>
            <a:chExt cx="524940" cy="320655"/>
          </a:xfrm>
        </p:grpSpPr>
        <p:sp>
          <p:nvSpPr>
            <p:cNvPr id="517" name="Google Shape;517;p2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6"/>
          <p:cNvGrpSpPr/>
          <p:nvPr/>
        </p:nvGrpSpPr>
        <p:grpSpPr>
          <a:xfrm>
            <a:off x="6003861" y="3056553"/>
            <a:ext cx="850388" cy="819512"/>
            <a:chOff x="2780301" y="1521896"/>
            <a:chExt cx="333133" cy="321037"/>
          </a:xfrm>
        </p:grpSpPr>
        <p:sp>
          <p:nvSpPr>
            <p:cNvPr id="526" name="Google Shape;526;p26"/>
            <p:cNvSpPr/>
            <p:nvPr/>
          </p:nvSpPr>
          <p:spPr>
            <a:xfrm>
              <a:off x="3009573" y="1542745"/>
              <a:ext cx="72031" cy="9517"/>
            </a:xfrm>
            <a:custGeom>
              <a:rect b="b" l="l" r="r" t="t"/>
              <a:pathLst>
                <a:path extrusionOk="0" h="299" w="2263">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2967876" y="1542745"/>
              <a:ext cx="30366" cy="9517"/>
            </a:xfrm>
            <a:custGeom>
              <a:rect b="b" l="l" r="r" t="t"/>
              <a:pathLst>
                <a:path extrusionOk="0" h="299" w="954">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3061870" y="1563594"/>
              <a:ext cx="19735" cy="9517"/>
            </a:xfrm>
            <a:custGeom>
              <a:rect b="b" l="l" r="r" t="t"/>
              <a:pathLst>
                <a:path extrusionOk="0" h="299" w="62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2967876" y="1563594"/>
              <a:ext cx="82663" cy="9517"/>
            </a:xfrm>
            <a:custGeom>
              <a:rect b="b" l="l" r="r" t="t"/>
              <a:pathLst>
                <a:path extrusionOk="0" h="299" w="2597">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2936809" y="1521896"/>
              <a:ext cx="176625" cy="96286"/>
            </a:xfrm>
            <a:custGeom>
              <a:rect b="b" l="l" r="r" t="t"/>
              <a:pathLst>
                <a:path extrusionOk="0" h="3025" w="5549">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2811367" y="1767115"/>
              <a:ext cx="72413" cy="9485"/>
            </a:xfrm>
            <a:custGeom>
              <a:rect b="b" l="l" r="r" t="t"/>
              <a:pathLst>
                <a:path extrusionOk="0" h="298" w="2275">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2894730" y="1767115"/>
              <a:ext cx="20117" cy="9485"/>
            </a:xfrm>
            <a:custGeom>
              <a:rect b="b" l="l" r="r" t="t"/>
              <a:pathLst>
                <a:path extrusionOk="0" h="298" w="632">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2811367" y="1787932"/>
              <a:ext cx="20117" cy="9517"/>
            </a:xfrm>
            <a:custGeom>
              <a:rect b="b" l="l" r="r" t="t"/>
              <a:pathLst>
                <a:path extrusionOk="0" h="299" w="632">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2842815" y="1787932"/>
              <a:ext cx="72031" cy="9517"/>
            </a:xfrm>
            <a:custGeom>
              <a:rect b="b" l="l" r="r" t="t"/>
              <a:pathLst>
                <a:path extrusionOk="0" h="299" w="2263">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2780301" y="1746266"/>
              <a:ext cx="166375" cy="96668"/>
            </a:xfrm>
            <a:custGeom>
              <a:rect b="b" l="l" r="r" t="t"/>
              <a:pathLst>
                <a:path extrusionOk="0" h="3037" w="5227">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020172" y="1720102"/>
              <a:ext cx="61432" cy="9517"/>
            </a:xfrm>
            <a:custGeom>
              <a:rect b="b" l="l" r="r" t="t"/>
              <a:pathLst>
                <a:path extrusionOk="0" h="299" w="193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2988724" y="1720102"/>
              <a:ext cx="19735" cy="9517"/>
            </a:xfrm>
            <a:custGeom>
              <a:rect b="b" l="l" r="r" t="t"/>
              <a:pathLst>
                <a:path extrusionOk="0" h="299" w="62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2957658" y="1699253"/>
              <a:ext cx="155776" cy="75087"/>
            </a:xfrm>
            <a:custGeom>
              <a:rect b="b" l="l" r="r" t="t"/>
              <a:pathLst>
                <a:path extrusionOk="0" h="2359" w="4894">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2811367" y="1626108"/>
              <a:ext cx="72413" cy="9517"/>
            </a:xfrm>
            <a:custGeom>
              <a:rect b="b" l="l" r="r" t="t"/>
              <a:pathLst>
                <a:path extrusionOk="0" h="299" w="2275">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2895112" y="1626108"/>
              <a:ext cx="30366" cy="9517"/>
            </a:xfrm>
            <a:custGeom>
              <a:rect b="b" l="l" r="r" t="t"/>
              <a:pathLst>
                <a:path extrusionOk="0" h="299" w="954">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811367" y="1667805"/>
              <a:ext cx="72413" cy="9517"/>
            </a:xfrm>
            <a:custGeom>
              <a:rect b="b" l="l" r="r" t="t"/>
              <a:pathLst>
                <a:path extrusionOk="0" h="299" w="2275">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2895112" y="1667805"/>
              <a:ext cx="30366" cy="9517"/>
            </a:xfrm>
            <a:custGeom>
              <a:rect b="b" l="l" r="r" t="t"/>
              <a:pathLst>
                <a:path extrusionOk="0" h="299" w="954">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2811367" y="1646957"/>
              <a:ext cx="20117" cy="9517"/>
            </a:xfrm>
            <a:custGeom>
              <a:rect b="b" l="l" r="r" t="t"/>
              <a:pathLst>
                <a:path extrusionOk="0" h="299" w="632">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842815" y="1646957"/>
              <a:ext cx="82663" cy="9517"/>
            </a:xfrm>
            <a:custGeom>
              <a:rect b="b" l="l" r="r" t="t"/>
              <a:pathLst>
                <a:path extrusionOk="0" h="299" w="2597">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780301" y="1605291"/>
              <a:ext cx="176625" cy="117516"/>
            </a:xfrm>
            <a:custGeom>
              <a:rect b="b" l="l" r="r" t="t"/>
              <a:pathLst>
                <a:path extrusionOk="0" h="3692" w="5549">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6"/>
          <p:cNvGrpSpPr/>
          <p:nvPr/>
        </p:nvGrpSpPr>
        <p:grpSpPr>
          <a:xfrm>
            <a:off x="-892812" y="2601076"/>
            <a:ext cx="797639" cy="694041"/>
            <a:chOff x="3716358" y="1544655"/>
            <a:chExt cx="361971" cy="314958"/>
          </a:xfrm>
        </p:grpSpPr>
        <p:sp>
          <p:nvSpPr>
            <p:cNvPr id="547" name="Google Shape;547;p26"/>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6"/>
            <p:cNvGrpSpPr/>
            <p:nvPr/>
          </p:nvGrpSpPr>
          <p:grpSpPr>
            <a:xfrm>
              <a:off x="3716358" y="1544655"/>
              <a:ext cx="361971" cy="314958"/>
              <a:chOff x="3716358" y="1544655"/>
              <a:chExt cx="361971" cy="314958"/>
            </a:xfrm>
          </p:grpSpPr>
          <p:sp>
            <p:nvSpPr>
              <p:cNvPr id="553" name="Google Shape;553;p26"/>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 name="Google Shape;558;p26"/>
          <p:cNvGrpSpPr/>
          <p:nvPr/>
        </p:nvGrpSpPr>
        <p:grpSpPr>
          <a:xfrm>
            <a:off x="9717426" y="3003520"/>
            <a:ext cx="135960" cy="97543"/>
            <a:chOff x="7009649" y="1541981"/>
            <a:chExt cx="524940" cy="320655"/>
          </a:xfrm>
        </p:grpSpPr>
        <p:sp>
          <p:nvSpPr>
            <p:cNvPr id="559" name="Google Shape;559;p2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26"/>
          <p:cNvSpPr/>
          <p:nvPr/>
        </p:nvSpPr>
        <p:spPr>
          <a:xfrm flipH="1">
            <a:off x="9696118" y="3003513"/>
            <a:ext cx="178548" cy="186125"/>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4"/>
          <p:cNvSpPr txBox="1"/>
          <p:nvPr>
            <p:ph idx="4294967295" type="ctrTitle"/>
          </p:nvPr>
        </p:nvSpPr>
        <p:spPr>
          <a:xfrm>
            <a:off x="618825" y="411675"/>
            <a:ext cx="472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Design Flowchart</a:t>
            </a:r>
            <a:endParaRPr/>
          </a:p>
        </p:txBody>
      </p:sp>
      <p:pic>
        <p:nvPicPr>
          <p:cNvPr id="1043" name="Google Shape;1043;p44"/>
          <p:cNvPicPr preferRelativeResize="0"/>
          <p:nvPr/>
        </p:nvPicPr>
        <p:blipFill>
          <a:blip r:embed="rId3">
            <a:alphaModFix/>
          </a:blip>
          <a:stretch>
            <a:fillRect/>
          </a:stretch>
        </p:blipFill>
        <p:spPr>
          <a:xfrm>
            <a:off x="1388700" y="799950"/>
            <a:ext cx="7342501" cy="4403752"/>
          </a:xfrm>
          <a:prstGeom prst="rect">
            <a:avLst/>
          </a:prstGeom>
          <a:noFill/>
          <a:ln>
            <a:noFill/>
          </a:ln>
        </p:spPr>
      </p:pic>
      <p:cxnSp>
        <p:nvCxnSpPr>
          <p:cNvPr id="1044" name="Google Shape;1044;p44"/>
          <p:cNvCxnSpPr/>
          <p:nvPr/>
        </p:nvCxnSpPr>
        <p:spPr>
          <a:xfrm>
            <a:off x="771225" y="1746100"/>
            <a:ext cx="478800" cy="0"/>
          </a:xfrm>
          <a:prstGeom prst="straightConnector1">
            <a:avLst/>
          </a:prstGeom>
          <a:noFill/>
          <a:ln cap="flat" cmpd="sng" w="19050">
            <a:solidFill>
              <a:srgbClr val="FFFFFF"/>
            </a:solidFill>
            <a:prstDash val="solid"/>
            <a:round/>
            <a:headEnd len="med" w="med" type="none"/>
            <a:tailEnd len="med" w="med" type="triangle"/>
          </a:ln>
        </p:spPr>
      </p:cxnSp>
      <p:cxnSp>
        <p:nvCxnSpPr>
          <p:cNvPr id="1045" name="Google Shape;1045;p44"/>
          <p:cNvCxnSpPr/>
          <p:nvPr/>
        </p:nvCxnSpPr>
        <p:spPr>
          <a:xfrm>
            <a:off x="771225" y="1143700"/>
            <a:ext cx="478800" cy="0"/>
          </a:xfrm>
          <a:prstGeom prst="straightConnector1">
            <a:avLst/>
          </a:prstGeom>
          <a:noFill/>
          <a:ln cap="flat" cmpd="sng" w="19050">
            <a:solidFill>
              <a:srgbClr val="FF9900"/>
            </a:solidFill>
            <a:prstDash val="solid"/>
            <a:round/>
            <a:headEnd len="med" w="med" type="none"/>
            <a:tailEnd len="med" w="med" type="triangle"/>
          </a:ln>
        </p:spPr>
      </p:cxnSp>
      <p:sp>
        <p:nvSpPr>
          <p:cNvPr id="1046" name="Google Shape;1046;p44"/>
          <p:cNvSpPr txBox="1"/>
          <p:nvPr/>
        </p:nvSpPr>
        <p:spPr>
          <a:xfrm>
            <a:off x="632000" y="1159075"/>
            <a:ext cx="9462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aven Pro"/>
                <a:ea typeface="Maven Pro"/>
                <a:cs typeface="Maven Pro"/>
                <a:sym typeface="Maven Pro"/>
              </a:rPr>
              <a:t>Happy Path</a:t>
            </a:r>
            <a:endParaRPr sz="900">
              <a:solidFill>
                <a:srgbClr val="FFFFFF"/>
              </a:solidFill>
              <a:latin typeface="Maven Pro"/>
              <a:ea typeface="Maven Pro"/>
              <a:cs typeface="Maven Pro"/>
              <a:sym typeface="Maven Pro"/>
            </a:endParaRPr>
          </a:p>
        </p:txBody>
      </p:sp>
      <p:sp>
        <p:nvSpPr>
          <p:cNvPr id="1047" name="Google Shape;1047;p44"/>
          <p:cNvSpPr txBox="1"/>
          <p:nvPr/>
        </p:nvSpPr>
        <p:spPr>
          <a:xfrm>
            <a:off x="632000" y="1800100"/>
            <a:ext cx="11292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aven Pro"/>
                <a:ea typeface="Maven Pro"/>
                <a:cs typeface="Maven Pro"/>
                <a:sym typeface="Maven Pro"/>
              </a:rPr>
              <a:t>Alternate Path</a:t>
            </a:r>
            <a:endParaRPr sz="900">
              <a:solidFill>
                <a:srgbClr val="FFFFFF"/>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5"/>
          <p:cNvSpPr txBox="1"/>
          <p:nvPr>
            <p:ph idx="4294967295" type="ctrTitle"/>
          </p:nvPr>
        </p:nvSpPr>
        <p:spPr>
          <a:xfrm>
            <a:off x="618825" y="411675"/>
            <a:ext cx="472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a:t>
            </a:r>
            <a:r>
              <a:rPr lang="en"/>
              <a:t> Flowchart</a:t>
            </a:r>
            <a:endParaRPr/>
          </a:p>
        </p:txBody>
      </p:sp>
      <p:sp>
        <p:nvSpPr>
          <p:cNvPr id="1053" name="Google Shape;1053;p45"/>
          <p:cNvSpPr txBox="1"/>
          <p:nvPr/>
        </p:nvSpPr>
        <p:spPr>
          <a:xfrm>
            <a:off x="782150" y="3083600"/>
            <a:ext cx="32007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aven Pro"/>
                <a:ea typeface="Maven Pro"/>
                <a:cs typeface="Maven Pro"/>
                <a:sym typeface="Maven Pro"/>
              </a:rPr>
              <a:t>Applicant owns research for possible required documentation and appointment scheduling </a:t>
            </a:r>
            <a:endParaRPr sz="900">
              <a:solidFill>
                <a:srgbClr val="FFFFFF"/>
              </a:solidFill>
              <a:latin typeface="Maven Pro"/>
              <a:ea typeface="Maven Pro"/>
              <a:cs typeface="Maven Pro"/>
              <a:sym typeface="Maven Pro"/>
            </a:endParaRPr>
          </a:p>
        </p:txBody>
      </p:sp>
      <p:sp>
        <p:nvSpPr>
          <p:cNvPr id="1054" name="Google Shape;1054;p45"/>
          <p:cNvSpPr txBox="1"/>
          <p:nvPr/>
        </p:nvSpPr>
        <p:spPr>
          <a:xfrm>
            <a:off x="3591025" y="563800"/>
            <a:ext cx="4727700" cy="26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high level current synchronous application process</a:t>
            </a:r>
            <a:endParaRPr>
              <a:solidFill>
                <a:srgbClr val="FFFFFF"/>
              </a:solidFill>
              <a:latin typeface="Maven Pro"/>
              <a:ea typeface="Maven Pro"/>
              <a:cs typeface="Maven Pro"/>
              <a:sym typeface="Maven Pro"/>
            </a:endParaRPr>
          </a:p>
        </p:txBody>
      </p:sp>
      <p:sp>
        <p:nvSpPr>
          <p:cNvPr id="1055" name="Google Shape;1055;p45"/>
          <p:cNvSpPr/>
          <p:nvPr/>
        </p:nvSpPr>
        <p:spPr>
          <a:xfrm>
            <a:off x="191325" y="1985550"/>
            <a:ext cx="1236900" cy="70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Applicant visits government portal page and reads documentation requirements </a:t>
            </a:r>
            <a:endParaRPr sz="700">
              <a:latin typeface="Maven Pro"/>
              <a:ea typeface="Maven Pro"/>
              <a:cs typeface="Maven Pro"/>
              <a:sym typeface="Maven Pro"/>
            </a:endParaRPr>
          </a:p>
        </p:txBody>
      </p:sp>
      <p:sp>
        <p:nvSpPr>
          <p:cNvPr id="1056" name="Google Shape;1056;p45"/>
          <p:cNvSpPr/>
          <p:nvPr/>
        </p:nvSpPr>
        <p:spPr>
          <a:xfrm>
            <a:off x="1639125" y="1985550"/>
            <a:ext cx="1236900" cy="70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Applicant makes a best effort on their own to determine what documentation is required</a:t>
            </a:r>
            <a:endParaRPr sz="700">
              <a:latin typeface="Maven Pro"/>
              <a:ea typeface="Maven Pro"/>
              <a:cs typeface="Maven Pro"/>
              <a:sym typeface="Maven Pro"/>
            </a:endParaRPr>
          </a:p>
        </p:txBody>
      </p:sp>
      <p:sp>
        <p:nvSpPr>
          <p:cNvPr id="1057" name="Google Shape;1057;p45"/>
          <p:cNvSpPr/>
          <p:nvPr/>
        </p:nvSpPr>
        <p:spPr>
          <a:xfrm>
            <a:off x="3086925" y="1985550"/>
            <a:ext cx="1236900" cy="70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Applicant makes an appointment </a:t>
            </a:r>
            <a:endParaRPr sz="700">
              <a:latin typeface="Maven Pro"/>
              <a:ea typeface="Maven Pro"/>
              <a:cs typeface="Maven Pro"/>
              <a:sym typeface="Maven Pro"/>
            </a:endParaRPr>
          </a:p>
        </p:txBody>
      </p:sp>
      <p:sp>
        <p:nvSpPr>
          <p:cNvPr id="1058" name="Google Shape;1058;p45"/>
          <p:cNvSpPr/>
          <p:nvPr/>
        </p:nvSpPr>
        <p:spPr>
          <a:xfrm>
            <a:off x="4757225" y="1985550"/>
            <a:ext cx="1236900" cy="70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At the appointment, government officials determine if documentation brought by applicant is correct</a:t>
            </a:r>
            <a:endParaRPr sz="700">
              <a:latin typeface="Maven Pro"/>
              <a:ea typeface="Maven Pro"/>
              <a:cs typeface="Maven Pro"/>
              <a:sym typeface="Maven Pro"/>
            </a:endParaRPr>
          </a:p>
        </p:txBody>
      </p:sp>
      <p:sp>
        <p:nvSpPr>
          <p:cNvPr id="1059" name="Google Shape;1059;p45"/>
          <p:cNvSpPr/>
          <p:nvPr/>
        </p:nvSpPr>
        <p:spPr>
          <a:xfrm>
            <a:off x="6205025" y="1985550"/>
            <a:ext cx="1236900" cy="70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At the appointment, government officials determine if applicants required docs are already in database</a:t>
            </a:r>
            <a:endParaRPr sz="700">
              <a:latin typeface="Maven Pro"/>
              <a:ea typeface="Maven Pro"/>
              <a:cs typeface="Maven Pro"/>
              <a:sym typeface="Maven Pro"/>
            </a:endParaRPr>
          </a:p>
        </p:txBody>
      </p:sp>
      <p:sp>
        <p:nvSpPr>
          <p:cNvPr id="1060" name="Google Shape;1060;p45"/>
          <p:cNvSpPr/>
          <p:nvPr/>
        </p:nvSpPr>
        <p:spPr>
          <a:xfrm>
            <a:off x="7652825" y="1985550"/>
            <a:ext cx="1236900" cy="705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Maven Pro"/>
                <a:ea typeface="Maven Pro"/>
                <a:cs typeface="Maven Pro"/>
                <a:sym typeface="Maven Pro"/>
              </a:rPr>
              <a:t>If all documents are correct, the passport is processed and printed, otherwise a new appointment is needed</a:t>
            </a:r>
            <a:endParaRPr sz="700">
              <a:latin typeface="Maven Pro"/>
              <a:ea typeface="Maven Pro"/>
              <a:cs typeface="Maven Pro"/>
              <a:sym typeface="Maven Pro"/>
            </a:endParaRPr>
          </a:p>
        </p:txBody>
      </p:sp>
      <p:cxnSp>
        <p:nvCxnSpPr>
          <p:cNvPr id="1061" name="Google Shape;1061;p45"/>
          <p:cNvCxnSpPr/>
          <p:nvPr/>
        </p:nvCxnSpPr>
        <p:spPr>
          <a:xfrm>
            <a:off x="4791125" y="2923375"/>
            <a:ext cx="4066200" cy="6300"/>
          </a:xfrm>
          <a:prstGeom prst="straightConnector1">
            <a:avLst/>
          </a:prstGeom>
          <a:noFill/>
          <a:ln cap="flat" cmpd="sng" w="38100">
            <a:solidFill>
              <a:srgbClr val="00FF00"/>
            </a:solidFill>
            <a:prstDash val="solid"/>
            <a:round/>
            <a:headEnd len="med" w="med" type="none"/>
            <a:tailEnd len="med" w="med" type="none"/>
          </a:ln>
        </p:spPr>
      </p:cxnSp>
      <p:cxnSp>
        <p:nvCxnSpPr>
          <p:cNvPr id="1062" name="Google Shape;1062;p45"/>
          <p:cNvCxnSpPr/>
          <p:nvPr/>
        </p:nvCxnSpPr>
        <p:spPr>
          <a:xfrm flipH="1" rot="10800000">
            <a:off x="219125" y="2916475"/>
            <a:ext cx="3913800" cy="6900"/>
          </a:xfrm>
          <a:prstGeom prst="straightConnector1">
            <a:avLst/>
          </a:prstGeom>
          <a:noFill/>
          <a:ln cap="flat" cmpd="sng" w="38100">
            <a:solidFill>
              <a:srgbClr val="00FF00"/>
            </a:solidFill>
            <a:prstDash val="solid"/>
            <a:round/>
            <a:headEnd len="med" w="med" type="none"/>
            <a:tailEnd len="med" w="med" type="none"/>
          </a:ln>
        </p:spPr>
      </p:cxnSp>
      <p:sp>
        <p:nvSpPr>
          <p:cNvPr id="1063" name="Google Shape;1063;p45"/>
          <p:cNvSpPr/>
          <p:nvPr/>
        </p:nvSpPr>
        <p:spPr>
          <a:xfrm>
            <a:off x="6188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21428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35144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52670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67148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8086425" y="28003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txBox="1"/>
          <p:nvPr/>
        </p:nvSpPr>
        <p:spPr>
          <a:xfrm>
            <a:off x="6035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1</a:t>
            </a:r>
            <a:endParaRPr sz="800">
              <a:latin typeface="Maven Pro"/>
              <a:ea typeface="Maven Pro"/>
              <a:cs typeface="Maven Pro"/>
              <a:sym typeface="Maven Pro"/>
            </a:endParaRPr>
          </a:p>
        </p:txBody>
      </p:sp>
      <p:sp>
        <p:nvSpPr>
          <p:cNvPr id="1070" name="Google Shape;1070;p45"/>
          <p:cNvSpPr txBox="1"/>
          <p:nvPr/>
        </p:nvSpPr>
        <p:spPr>
          <a:xfrm>
            <a:off x="21275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2</a:t>
            </a:r>
            <a:endParaRPr sz="800">
              <a:latin typeface="Maven Pro"/>
              <a:ea typeface="Maven Pro"/>
              <a:cs typeface="Maven Pro"/>
              <a:sym typeface="Maven Pro"/>
            </a:endParaRPr>
          </a:p>
        </p:txBody>
      </p:sp>
      <p:sp>
        <p:nvSpPr>
          <p:cNvPr id="1071" name="Google Shape;1071;p45"/>
          <p:cNvSpPr txBox="1"/>
          <p:nvPr/>
        </p:nvSpPr>
        <p:spPr>
          <a:xfrm>
            <a:off x="34991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3`</a:t>
            </a:r>
            <a:endParaRPr sz="800">
              <a:latin typeface="Maven Pro"/>
              <a:ea typeface="Maven Pro"/>
              <a:cs typeface="Maven Pro"/>
              <a:sym typeface="Maven Pro"/>
            </a:endParaRPr>
          </a:p>
        </p:txBody>
      </p:sp>
      <p:sp>
        <p:nvSpPr>
          <p:cNvPr id="1072" name="Google Shape;1072;p45"/>
          <p:cNvSpPr txBox="1"/>
          <p:nvPr/>
        </p:nvSpPr>
        <p:spPr>
          <a:xfrm>
            <a:off x="4820750" y="3083600"/>
            <a:ext cx="38697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aven Pro"/>
                <a:ea typeface="Maven Pro"/>
                <a:cs typeface="Maven Pro"/>
                <a:sym typeface="Maven Pro"/>
              </a:rPr>
              <a:t>Appointment with government with an uncertain application outcome </a:t>
            </a:r>
            <a:endParaRPr sz="900">
              <a:solidFill>
                <a:srgbClr val="FFFFFF"/>
              </a:solidFill>
              <a:latin typeface="Maven Pro"/>
              <a:ea typeface="Maven Pro"/>
              <a:cs typeface="Maven Pro"/>
              <a:sym typeface="Maven Pro"/>
            </a:endParaRPr>
          </a:p>
        </p:txBody>
      </p:sp>
      <p:cxnSp>
        <p:nvCxnSpPr>
          <p:cNvPr id="1073" name="Google Shape;1073;p45"/>
          <p:cNvCxnSpPr/>
          <p:nvPr/>
        </p:nvCxnSpPr>
        <p:spPr>
          <a:xfrm flipH="1" rot="10800000">
            <a:off x="4243225" y="2935000"/>
            <a:ext cx="414000" cy="2700"/>
          </a:xfrm>
          <a:prstGeom prst="straightConnector1">
            <a:avLst/>
          </a:prstGeom>
          <a:noFill/>
          <a:ln cap="flat" cmpd="sng" w="38100">
            <a:solidFill>
              <a:srgbClr val="00FF00"/>
            </a:solidFill>
            <a:prstDash val="dot"/>
            <a:round/>
            <a:headEnd len="med" w="med" type="none"/>
            <a:tailEnd len="med" w="med" type="none"/>
          </a:ln>
        </p:spPr>
      </p:cxnSp>
      <p:sp>
        <p:nvSpPr>
          <p:cNvPr id="1074" name="Google Shape;1074;p45"/>
          <p:cNvSpPr txBox="1"/>
          <p:nvPr/>
        </p:nvSpPr>
        <p:spPr>
          <a:xfrm>
            <a:off x="52517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4</a:t>
            </a:r>
            <a:r>
              <a:rPr lang="en" sz="800">
                <a:latin typeface="Maven Pro"/>
                <a:ea typeface="Maven Pro"/>
                <a:cs typeface="Maven Pro"/>
                <a:sym typeface="Maven Pro"/>
              </a:rPr>
              <a:t>`</a:t>
            </a:r>
            <a:endParaRPr sz="800">
              <a:latin typeface="Maven Pro"/>
              <a:ea typeface="Maven Pro"/>
              <a:cs typeface="Maven Pro"/>
              <a:sym typeface="Maven Pro"/>
            </a:endParaRPr>
          </a:p>
        </p:txBody>
      </p:sp>
      <p:sp>
        <p:nvSpPr>
          <p:cNvPr id="1075" name="Google Shape;1075;p45"/>
          <p:cNvSpPr txBox="1"/>
          <p:nvPr/>
        </p:nvSpPr>
        <p:spPr>
          <a:xfrm>
            <a:off x="66995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5</a:t>
            </a:r>
            <a:r>
              <a:rPr lang="en" sz="800">
                <a:latin typeface="Maven Pro"/>
                <a:ea typeface="Maven Pro"/>
                <a:cs typeface="Maven Pro"/>
                <a:sym typeface="Maven Pro"/>
              </a:rPr>
              <a:t>`</a:t>
            </a:r>
            <a:endParaRPr sz="800">
              <a:latin typeface="Maven Pro"/>
              <a:ea typeface="Maven Pro"/>
              <a:cs typeface="Maven Pro"/>
              <a:sym typeface="Maven Pro"/>
            </a:endParaRPr>
          </a:p>
        </p:txBody>
      </p:sp>
      <p:sp>
        <p:nvSpPr>
          <p:cNvPr id="1076" name="Google Shape;1076;p45"/>
          <p:cNvSpPr txBox="1"/>
          <p:nvPr/>
        </p:nvSpPr>
        <p:spPr>
          <a:xfrm>
            <a:off x="8071125" y="27826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6</a:t>
            </a:r>
            <a:r>
              <a:rPr lang="en" sz="800">
                <a:latin typeface="Maven Pro"/>
                <a:ea typeface="Maven Pro"/>
                <a:cs typeface="Maven Pro"/>
                <a:sym typeface="Maven Pro"/>
              </a:rPr>
              <a:t>`</a:t>
            </a:r>
            <a:endParaRPr sz="800">
              <a:latin typeface="Maven Pro"/>
              <a:ea typeface="Maven Pro"/>
              <a:cs typeface="Maven Pro"/>
              <a:sym typeface="Maven Pro"/>
            </a:endParaRPr>
          </a:p>
        </p:txBody>
      </p:sp>
      <p:cxnSp>
        <p:nvCxnSpPr>
          <p:cNvPr id="1077" name="Google Shape;1077;p45"/>
          <p:cNvCxnSpPr>
            <a:stCxn id="1055" idx="3"/>
            <a:endCxn id="1056" idx="1"/>
          </p:cNvCxnSpPr>
          <p:nvPr/>
        </p:nvCxnSpPr>
        <p:spPr>
          <a:xfrm>
            <a:off x="1428225" y="2338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078" name="Google Shape;1078;p45"/>
          <p:cNvCxnSpPr/>
          <p:nvPr/>
        </p:nvCxnSpPr>
        <p:spPr>
          <a:xfrm>
            <a:off x="2876025" y="2338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079" name="Google Shape;1079;p45"/>
          <p:cNvCxnSpPr/>
          <p:nvPr/>
        </p:nvCxnSpPr>
        <p:spPr>
          <a:xfrm>
            <a:off x="4400025" y="2338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080" name="Google Shape;1080;p45"/>
          <p:cNvCxnSpPr/>
          <p:nvPr/>
        </p:nvCxnSpPr>
        <p:spPr>
          <a:xfrm>
            <a:off x="6000225" y="2338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081" name="Google Shape;1081;p45"/>
          <p:cNvCxnSpPr/>
          <p:nvPr/>
        </p:nvCxnSpPr>
        <p:spPr>
          <a:xfrm>
            <a:off x="7448025" y="2338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082" name="Google Shape;1082;p45"/>
          <p:cNvCxnSpPr>
            <a:stCxn id="1060" idx="3"/>
            <a:endCxn id="1055" idx="1"/>
          </p:cNvCxnSpPr>
          <p:nvPr/>
        </p:nvCxnSpPr>
        <p:spPr>
          <a:xfrm flipH="1">
            <a:off x="191225" y="2338200"/>
            <a:ext cx="8698500" cy="600"/>
          </a:xfrm>
          <a:prstGeom prst="bentConnector5">
            <a:avLst>
              <a:gd fmla="val -1975" name="adj1"/>
              <a:gd fmla="val -98462500" name="adj2"/>
              <a:gd fmla="val 101348" name="adj3"/>
            </a:avLst>
          </a:prstGeom>
          <a:noFill/>
          <a:ln cap="flat" cmpd="sng" w="19050">
            <a:solidFill>
              <a:srgbClr val="FFFF00"/>
            </a:solidFill>
            <a:prstDash val="lgDash"/>
            <a:round/>
            <a:headEnd len="med" w="med" type="none"/>
            <a:tailEnd len="med" w="med" type="stealth"/>
          </a:ln>
        </p:spPr>
      </p:cxnSp>
      <p:cxnSp>
        <p:nvCxnSpPr>
          <p:cNvPr id="1083" name="Google Shape;1083;p45"/>
          <p:cNvCxnSpPr/>
          <p:nvPr/>
        </p:nvCxnSpPr>
        <p:spPr>
          <a:xfrm flipH="1" rot="10800000">
            <a:off x="371525" y="3925800"/>
            <a:ext cx="762300" cy="1500"/>
          </a:xfrm>
          <a:prstGeom prst="straightConnector1">
            <a:avLst/>
          </a:prstGeom>
          <a:noFill/>
          <a:ln cap="flat" cmpd="sng" w="38100">
            <a:solidFill>
              <a:srgbClr val="00FF00"/>
            </a:solidFill>
            <a:prstDash val="solid"/>
            <a:round/>
            <a:headEnd len="med" w="med" type="none"/>
            <a:tailEnd len="med" w="med" type="none"/>
          </a:ln>
        </p:spPr>
      </p:cxnSp>
      <p:sp>
        <p:nvSpPr>
          <p:cNvPr id="1084" name="Google Shape;1084;p45"/>
          <p:cNvSpPr txBox="1"/>
          <p:nvPr/>
        </p:nvSpPr>
        <p:spPr>
          <a:xfrm>
            <a:off x="327675" y="3653675"/>
            <a:ext cx="9129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aven Pro"/>
                <a:ea typeface="Maven Pro"/>
                <a:cs typeface="Maven Pro"/>
                <a:sym typeface="Maven Pro"/>
              </a:rPr>
              <a:t>Timeline</a:t>
            </a:r>
            <a:endParaRPr sz="800">
              <a:solidFill>
                <a:srgbClr val="FFFFFF"/>
              </a:solidFill>
              <a:latin typeface="Maven Pro"/>
              <a:ea typeface="Maven Pro"/>
              <a:cs typeface="Maven Pro"/>
              <a:sym typeface="Maven Pro"/>
            </a:endParaRPr>
          </a:p>
        </p:txBody>
      </p:sp>
      <p:cxnSp>
        <p:nvCxnSpPr>
          <p:cNvPr id="1085" name="Google Shape;1085;p45"/>
          <p:cNvCxnSpPr/>
          <p:nvPr/>
        </p:nvCxnSpPr>
        <p:spPr>
          <a:xfrm flipH="1" rot="10800000">
            <a:off x="371525" y="4306800"/>
            <a:ext cx="762300" cy="1500"/>
          </a:xfrm>
          <a:prstGeom prst="straightConnector1">
            <a:avLst/>
          </a:prstGeom>
          <a:noFill/>
          <a:ln cap="flat" cmpd="sng" w="38100">
            <a:solidFill>
              <a:srgbClr val="FFFF00"/>
            </a:solidFill>
            <a:prstDash val="solid"/>
            <a:round/>
            <a:headEnd len="med" w="med" type="none"/>
            <a:tailEnd len="med" w="med" type="none"/>
          </a:ln>
        </p:spPr>
      </p:cxnSp>
      <p:sp>
        <p:nvSpPr>
          <p:cNvPr id="1086" name="Google Shape;1086;p45"/>
          <p:cNvSpPr txBox="1"/>
          <p:nvPr/>
        </p:nvSpPr>
        <p:spPr>
          <a:xfrm>
            <a:off x="327675" y="4034675"/>
            <a:ext cx="9129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aven Pro"/>
                <a:ea typeface="Maven Pro"/>
                <a:cs typeface="Maven Pro"/>
                <a:sym typeface="Maven Pro"/>
              </a:rPr>
              <a:t>Flow</a:t>
            </a:r>
            <a:endParaRPr sz="800">
              <a:solidFill>
                <a:srgbClr val="FFFFFF"/>
              </a:solidFill>
              <a:latin typeface="Maven Pro"/>
              <a:ea typeface="Maven Pro"/>
              <a:cs typeface="Maven Pro"/>
              <a:sym typeface="Maven Pro"/>
            </a:endParaRPr>
          </a:p>
        </p:txBody>
      </p:sp>
      <p:cxnSp>
        <p:nvCxnSpPr>
          <p:cNvPr id="1087" name="Google Shape;1087;p45"/>
          <p:cNvCxnSpPr/>
          <p:nvPr/>
        </p:nvCxnSpPr>
        <p:spPr>
          <a:xfrm flipH="1" rot="10800000">
            <a:off x="371525" y="4687800"/>
            <a:ext cx="762300" cy="1500"/>
          </a:xfrm>
          <a:prstGeom prst="straightConnector1">
            <a:avLst/>
          </a:prstGeom>
          <a:noFill/>
          <a:ln cap="flat" cmpd="sng" w="38100">
            <a:solidFill>
              <a:srgbClr val="FFFF00"/>
            </a:solidFill>
            <a:prstDash val="dash"/>
            <a:round/>
            <a:headEnd len="med" w="med" type="none"/>
            <a:tailEnd len="med" w="med" type="none"/>
          </a:ln>
        </p:spPr>
      </p:cxnSp>
      <p:sp>
        <p:nvSpPr>
          <p:cNvPr id="1088" name="Google Shape;1088;p45"/>
          <p:cNvSpPr txBox="1"/>
          <p:nvPr/>
        </p:nvSpPr>
        <p:spPr>
          <a:xfrm>
            <a:off x="327675" y="4415675"/>
            <a:ext cx="13113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aven Pro"/>
                <a:ea typeface="Maven Pro"/>
                <a:cs typeface="Maven Pro"/>
                <a:sym typeface="Maven Pro"/>
              </a:rPr>
              <a:t>Extra Possible </a:t>
            </a:r>
            <a:r>
              <a:rPr lang="en" sz="800">
                <a:solidFill>
                  <a:srgbClr val="FFFFFF"/>
                </a:solidFill>
                <a:latin typeface="Maven Pro"/>
                <a:ea typeface="Maven Pro"/>
                <a:cs typeface="Maven Pro"/>
                <a:sym typeface="Maven Pro"/>
              </a:rPr>
              <a:t>Flow</a:t>
            </a:r>
            <a:endParaRPr sz="800">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46"/>
          <p:cNvSpPr txBox="1"/>
          <p:nvPr>
            <p:ph idx="4294967295" type="ctrTitle"/>
          </p:nvPr>
        </p:nvSpPr>
        <p:spPr>
          <a:xfrm>
            <a:off x="618825" y="411675"/>
            <a:ext cx="472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Flowchart</a:t>
            </a:r>
            <a:endParaRPr/>
          </a:p>
        </p:txBody>
      </p:sp>
      <p:sp>
        <p:nvSpPr>
          <p:cNvPr id="1094" name="Google Shape;1094;p46"/>
          <p:cNvSpPr txBox="1"/>
          <p:nvPr/>
        </p:nvSpPr>
        <p:spPr>
          <a:xfrm>
            <a:off x="3614160" y="527150"/>
            <a:ext cx="5160900" cy="26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High level proposed asynchronous application process</a:t>
            </a:r>
            <a:endParaRPr>
              <a:solidFill>
                <a:srgbClr val="FFFFFF"/>
              </a:solidFill>
              <a:latin typeface="Maven Pro"/>
              <a:ea typeface="Maven Pro"/>
              <a:cs typeface="Maven Pro"/>
              <a:sym typeface="Maven Pro"/>
            </a:endParaRPr>
          </a:p>
        </p:txBody>
      </p:sp>
      <p:sp>
        <p:nvSpPr>
          <p:cNvPr id="1095" name="Google Shape;1095;p46"/>
          <p:cNvSpPr/>
          <p:nvPr/>
        </p:nvSpPr>
        <p:spPr>
          <a:xfrm>
            <a:off x="343725" y="1680750"/>
            <a:ext cx="11232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visits government portal page and meets a virtual assistant that will guide them in the application process </a:t>
            </a:r>
            <a:endParaRPr sz="600">
              <a:latin typeface="Maven Pro"/>
              <a:ea typeface="Maven Pro"/>
              <a:cs typeface="Maven Pro"/>
              <a:sym typeface="Maven Pro"/>
            </a:endParaRPr>
          </a:p>
        </p:txBody>
      </p:sp>
      <p:sp>
        <p:nvSpPr>
          <p:cNvPr id="1096" name="Google Shape;1096;p46"/>
          <p:cNvSpPr/>
          <p:nvPr/>
        </p:nvSpPr>
        <p:spPr>
          <a:xfrm>
            <a:off x="1715325" y="1680750"/>
            <a:ext cx="10836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enters specific personal information and completes a multi choice selection form based on their situation</a:t>
            </a:r>
            <a:endParaRPr sz="600">
              <a:latin typeface="Maven Pro"/>
              <a:ea typeface="Maven Pro"/>
              <a:cs typeface="Maven Pro"/>
              <a:sym typeface="Maven Pro"/>
            </a:endParaRPr>
          </a:p>
        </p:txBody>
      </p:sp>
      <p:sp>
        <p:nvSpPr>
          <p:cNvPr id="1097" name="Google Shape;1097;p46"/>
          <p:cNvSpPr/>
          <p:nvPr/>
        </p:nvSpPr>
        <p:spPr>
          <a:xfrm>
            <a:off x="3086925" y="1680750"/>
            <a:ext cx="1123200" cy="63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Based on the choices made, the system renders a check list of required documents </a:t>
            </a:r>
            <a:endParaRPr sz="600">
              <a:latin typeface="Maven Pro"/>
              <a:ea typeface="Maven Pro"/>
              <a:cs typeface="Maven Pro"/>
              <a:sym typeface="Maven Pro"/>
            </a:endParaRPr>
          </a:p>
        </p:txBody>
      </p:sp>
      <p:sp>
        <p:nvSpPr>
          <p:cNvPr id="1098" name="Google Shape;1098;p46"/>
          <p:cNvSpPr/>
          <p:nvPr/>
        </p:nvSpPr>
        <p:spPr>
          <a:xfrm>
            <a:off x="4458525" y="1680750"/>
            <a:ext cx="1052100" cy="63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is ready to apply and uploads documents for review by a government official. He/She waits to hear from government official</a:t>
            </a:r>
            <a:endParaRPr sz="600">
              <a:latin typeface="Maven Pro"/>
              <a:ea typeface="Maven Pro"/>
              <a:cs typeface="Maven Pro"/>
              <a:sym typeface="Maven Pro"/>
            </a:endParaRPr>
          </a:p>
        </p:txBody>
      </p:sp>
      <p:sp>
        <p:nvSpPr>
          <p:cNvPr id="1099" name="Google Shape;1099;p46"/>
          <p:cNvSpPr/>
          <p:nvPr/>
        </p:nvSpPr>
        <p:spPr>
          <a:xfrm>
            <a:off x="4279725" y="2690625"/>
            <a:ext cx="10521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Government official reviews uploaded documents and confirms all required documents already in database are correct</a:t>
            </a:r>
            <a:endParaRPr sz="600">
              <a:latin typeface="Maven Pro"/>
              <a:ea typeface="Maven Pro"/>
              <a:cs typeface="Maven Pro"/>
              <a:sym typeface="Maven Pro"/>
            </a:endParaRPr>
          </a:p>
        </p:txBody>
      </p:sp>
      <p:sp>
        <p:nvSpPr>
          <p:cNvPr id="1100" name="Google Shape;1100;p46"/>
          <p:cNvSpPr/>
          <p:nvPr/>
        </p:nvSpPr>
        <p:spPr>
          <a:xfrm>
            <a:off x="5727525" y="2690625"/>
            <a:ext cx="10521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Approval notification is set to applicant</a:t>
            </a:r>
            <a:endParaRPr sz="600">
              <a:latin typeface="Maven Pro"/>
              <a:ea typeface="Maven Pro"/>
              <a:cs typeface="Maven Pro"/>
              <a:sym typeface="Maven Pro"/>
            </a:endParaRPr>
          </a:p>
        </p:txBody>
      </p:sp>
      <p:sp>
        <p:nvSpPr>
          <p:cNvPr id="1101" name="Google Shape;1101;p46"/>
          <p:cNvSpPr/>
          <p:nvPr/>
        </p:nvSpPr>
        <p:spPr>
          <a:xfrm>
            <a:off x="5144325" y="3919100"/>
            <a:ext cx="10521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gets approval  notification and schedules appointment using virtual assistant </a:t>
            </a:r>
            <a:endParaRPr sz="600">
              <a:latin typeface="Maven Pro"/>
              <a:ea typeface="Maven Pro"/>
              <a:cs typeface="Maven Pro"/>
              <a:sym typeface="Maven Pro"/>
            </a:endParaRPr>
          </a:p>
        </p:txBody>
      </p:sp>
      <p:sp>
        <p:nvSpPr>
          <p:cNvPr id="1102" name="Google Shape;1102;p46"/>
          <p:cNvSpPr/>
          <p:nvPr/>
        </p:nvSpPr>
        <p:spPr>
          <a:xfrm>
            <a:off x="6439725" y="3919100"/>
            <a:ext cx="10521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appears at government interview with certainty of outcome of application</a:t>
            </a:r>
            <a:endParaRPr sz="600">
              <a:latin typeface="Maven Pro"/>
              <a:ea typeface="Maven Pro"/>
              <a:cs typeface="Maven Pro"/>
              <a:sym typeface="Maven Pro"/>
            </a:endParaRPr>
          </a:p>
        </p:txBody>
      </p:sp>
      <p:sp>
        <p:nvSpPr>
          <p:cNvPr id="1103" name="Google Shape;1103;p46"/>
          <p:cNvSpPr/>
          <p:nvPr/>
        </p:nvSpPr>
        <p:spPr>
          <a:xfrm>
            <a:off x="7811325" y="3919100"/>
            <a:ext cx="1052100" cy="60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Maven Pro"/>
                <a:ea typeface="Maven Pro"/>
                <a:cs typeface="Maven Pro"/>
                <a:sym typeface="Maven Pro"/>
              </a:rPr>
              <a:t>Applicant gets their passport</a:t>
            </a:r>
            <a:endParaRPr sz="600">
              <a:latin typeface="Maven Pro"/>
              <a:ea typeface="Maven Pro"/>
              <a:cs typeface="Maven Pro"/>
              <a:sym typeface="Maven Pro"/>
            </a:endParaRPr>
          </a:p>
        </p:txBody>
      </p:sp>
      <p:cxnSp>
        <p:nvCxnSpPr>
          <p:cNvPr id="1104" name="Google Shape;1104;p46"/>
          <p:cNvCxnSpPr/>
          <p:nvPr/>
        </p:nvCxnSpPr>
        <p:spPr>
          <a:xfrm flipH="1" rot="10800000">
            <a:off x="347800" y="2434000"/>
            <a:ext cx="5071800" cy="39300"/>
          </a:xfrm>
          <a:prstGeom prst="straightConnector1">
            <a:avLst/>
          </a:prstGeom>
          <a:noFill/>
          <a:ln cap="flat" cmpd="sng" w="38100">
            <a:solidFill>
              <a:srgbClr val="00FF00"/>
            </a:solidFill>
            <a:prstDash val="solid"/>
            <a:round/>
            <a:headEnd len="med" w="med" type="none"/>
            <a:tailEnd len="med" w="med" type="none"/>
          </a:ln>
        </p:spPr>
      </p:cxnSp>
      <p:cxnSp>
        <p:nvCxnSpPr>
          <p:cNvPr id="1105" name="Google Shape;1105;p46"/>
          <p:cNvCxnSpPr/>
          <p:nvPr/>
        </p:nvCxnSpPr>
        <p:spPr>
          <a:xfrm flipH="1" rot="10800000">
            <a:off x="4415075" y="3494800"/>
            <a:ext cx="2352000" cy="11100"/>
          </a:xfrm>
          <a:prstGeom prst="straightConnector1">
            <a:avLst/>
          </a:prstGeom>
          <a:noFill/>
          <a:ln cap="flat" cmpd="sng" w="38100">
            <a:solidFill>
              <a:srgbClr val="00FF00"/>
            </a:solidFill>
            <a:prstDash val="solid"/>
            <a:round/>
            <a:headEnd len="med" w="med" type="none"/>
            <a:tailEnd len="med" w="med" type="none"/>
          </a:ln>
        </p:spPr>
      </p:cxnSp>
      <p:cxnSp>
        <p:nvCxnSpPr>
          <p:cNvPr id="1106" name="Google Shape;1106;p46"/>
          <p:cNvCxnSpPr/>
          <p:nvPr/>
        </p:nvCxnSpPr>
        <p:spPr>
          <a:xfrm flipH="1" rot="10800000">
            <a:off x="5177075" y="4713700"/>
            <a:ext cx="3567600" cy="11400"/>
          </a:xfrm>
          <a:prstGeom prst="straightConnector1">
            <a:avLst/>
          </a:prstGeom>
          <a:noFill/>
          <a:ln cap="flat" cmpd="sng" w="38100">
            <a:solidFill>
              <a:srgbClr val="00FF00"/>
            </a:solidFill>
            <a:prstDash val="solid"/>
            <a:round/>
            <a:headEnd len="med" w="med" type="none"/>
            <a:tailEnd len="med" w="med" type="none"/>
          </a:ln>
        </p:spPr>
      </p:cxnSp>
      <p:cxnSp>
        <p:nvCxnSpPr>
          <p:cNvPr id="1107" name="Google Shape;1107;p46"/>
          <p:cNvCxnSpPr/>
          <p:nvPr/>
        </p:nvCxnSpPr>
        <p:spPr>
          <a:xfrm flipH="1" rot="10800000">
            <a:off x="447725" y="3087600"/>
            <a:ext cx="762300" cy="1500"/>
          </a:xfrm>
          <a:prstGeom prst="straightConnector1">
            <a:avLst/>
          </a:prstGeom>
          <a:noFill/>
          <a:ln cap="flat" cmpd="sng" w="38100">
            <a:solidFill>
              <a:srgbClr val="00FF00"/>
            </a:solidFill>
            <a:prstDash val="solid"/>
            <a:round/>
            <a:headEnd len="med" w="med" type="none"/>
            <a:tailEnd len="med" w="med" type="none"/>
          </a:ln>
        </p:spPr>
      </p:cxnSp>
      <p:sp>
        <p:nvSpPr>
          <p:cNvPr id="1108" name="Google Shape;1108;p46"/>
          <p:cNvSpPr txBox="1"/>
          <p:nvPr/>
        </p:nvSpPr>
        <p:spPr>
          <a:xfrm>
            <a:off x="403875" y="2815475"/>
            <a:ext cx="9129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aven Pro"/>
                <a:ea typeface="Maven Pro"/>
                <a:cs typeface="Maven Pro"/>
                <a:sym typeface="Maven Pro"/>
              </a:rPr>
              <a:t>Timeline</a:t>
            </a:r>
            <a:endParaRPr sz="800">
              <a:solidFill>
                <a:srgbClr val="FFFFFF"/>
              </a:solidFill>
              <a:latin typeface="Maven Pro"/>
              <a:ea typeface="Maven Pro"/>
              <a:cs typeface="Maven Pro"/>
              <a:sym typeface="Maven Pro"/>
            </a:endParaRPr>
          </a:p>
        </p:txBody>
      </p:sp>
      <p:sp>
        <p:nvSpPr>
          <p:cNvPr id="1109" name="Google Shape;1109;p46"/>
          <p:cNvSpPr/>
          <p:nvPr/>
        </p:nvSpPr>
        <p:spPr>
          <a:xfrm>
            <a:off x="999825" y="2343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txBox="1"/>
          <p:nvPr/>
        </p:nvSpPr>
        <p:spPr>
          <a:xfrm>
            <a:off x="984525" y="2325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1</a:t>
            </a:r>
            <a:endParaRPr sz="800">
              <a:latin typeface="Maven Pro"/>
              <a:ea typeface="Maven Pro"/>
              <a:cs typeface="Maven Pro"/>
              <a:sym typeface="Maven Pro"/>
            </a:endParaRPr>
          </a:p>
        </p:txBody>
      </p:sp>
      <p:sp>
        <p:nvSpPr>
          <p:cNvPr id="1111" name="Google Shape;1111;p46"/>
          <p:cNvSpPr/>
          <p:nvPr/>
        </p:nvSpPr>
        <p:spPr>
          <a:xfrm>
            <a:off x="2295225" y="2343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txBox="1"/>
          <p:nvPr/>
        </p:nvSpPr>
        <p:spPr>
          <a:xfrm>
            <a:off x="2279925" y="2325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2</a:t>
            </a:r>
            <a:endParaRPr sz="800">
              <a:latin typeface="Maven Pro"/>
              <a:ea typeface="Maven Pro"/>
              <a:cs typeface="Maven Pro"/>
              <a:sym typeface="Maven Pro"/>
            </a:endParaRPr>
          </a:p>
        </p:txBody>
      </p:sp>
      <p:sp>
        <p:nvSpPr>
          <p:cNvPr id="1113" name="Google Shape;1113;p46"/>
          <p:cNvSpPr/>
          <p:nvPr/>
        </p:nvSpPr>
        <p:spPr>
          <a:xfrm>
            <a:off x="3514425" y="2343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txBox="1"/>
          <p:nvPr/>
        </p:nvSpPr>
        <p:spPr>
          <a:xfrm>
            <a:off x="3499125" y="2325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3</a:t>
            </a:r>
            <a:endParaRPr sz="800">
              <a:latin typeface="Maven Pro"/>
              <a:ea typeface="Maven Pro"/>
              <a:cs typeface="Maven Pro"/>
              <a:sym typeface="Maven Pro"/>
            </a:endParaRPr>
          </a:p>
        </p:txBody>
      </p:sp>
      <p:sp>
        <p:nvSpPr>
          <p:cNvPr id="1115" name="Google Shape;1115;p46"/>
          <p:cNvSpPr/>
          <p:nvPr/>
        </p:nvSpPr>
        <p:spPr>
          <a:xfrm>
            <a:off x="4733625" y="2343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txBox="1"/>
          <p:nvPr/>
        </p:nvSpPr>
        <p:spPr>
          <a:xfrm>
            <a:off x="4718325" y="2325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4</a:t>
            </a:r>
            <a:endParaRPr sz="800">
              <a:latin typeface="Maven Pro"/>
              <a:ea typeface="Maven Pro"/>
              <a:cs typeface="Maven Pro"/>
              <a:sym typeface="Maven Pro"/>
            </a:endParaRPr>
          </a:p>
        </p:txBody>
      </p:sp>
      <p:sp>
        <p:nvSpPr>
          <p:cNvPr id="1117" name="Google Shape;1117;p46"/>
          <p:cNvSpPr/>
          <p:nvPr/>
        </p:nvSpPr>
        <p:spPr>
          <a:xfrm>
            <a:off x="4809825" y="34099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txBox="1"/>
          <p:nvPr/>
        </p:nvSpPr>
        <p:spPr>
          <a:xfrm>
            <a:off x="4794525" y="33922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5</a:t>
            </a:r>
            <a:endParaRPr sz="800">
              <a:latin typeface="Maven Pro"/>
              <a:ea typeface="Maven Pro"/>
              <a:cs typeface="Maven Pro"/>
              <a:sym typeface="Maven Pro"/>
            </a:endParaRPr>
          </a:p>
        </p:txBody>
      </p:sp>
      <p:sp>
        <p:nvSpPr>
          <p:cNvPr id="1119" name="Google Shape;1119;p46"/>
          <p:cNvSpPr/>
          <p:nvPr/>
        </p:nvSpPr>
        <p:spPr>
          <a:xfrm>
            <a:off x="6105225" y="34099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txBox="1"/>
          <p:nvPr/>
        </p:nvSpPr>
        <p:spPr>
          <a:xfrm>
            <a:off x="6089925" y="33922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6</a:t>
            </a:r>
            <a:endParaRPr sz="800">
              <a:latin typeface="Maven Pro"/>
              <a:ea typeface="Maven Pro"/>
              <a:cs typeface="Maven Pro"/>
              <a:sym typeface="Maven Pro"/>
            </a:endParaRPr>
          </a:p>
        </p:txBody>
      </p:sp>
      <p:sp>
        <p:nvSpPr>
          <p:cNvPr id="1121" name="Google Shape;1121;p46"/>
          <p:cNvSpPr/>
          <p:nvPr/>
        </p:nvSpPr>
        <p:spPr>
          <a:xfrm>
            <a:off x="5571825" y="4629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txBox="1"/>
          <p:nvPr/>
        </p:nvSpPr>
        <p:spPr>
          <a:xfrm>
            <a:off x="5556525" y="4611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7</a:t>
            </a:r>
            <a:endParaRPr sz="800">
              <a:latin typeface="Maven Pro"/>
              <a:ea typeface="Maven Pro"/>
              <a:cs typeface="Maven Pro"/>
              <a:sym typeface="Maven Pro"/>
            </a:endParaRPr>
          </a:p>
        </p:txBody>
      </p:sp>
      <p:sp>
        <p:nvSpPr>
          <p:cNvPr id="1123" name="Google Shape;1123;p46"/>
          <p:cNvSpPr/>
          <p:nvPr/>
        </p:nvSpPr>
        <p:spPr>
          <a:xfrm>
            <a:off x="6867225" y="4629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txBox="1"/>
          <p:nvPr/>
        </p:nvSpPr>
        <p:spPr>
          <a:xfrm>
            <a:off x="6851925" y="4611450"/>
            <a:ext cx="24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8</a:t>
            </a:r>
            <a:endParaRPr sz="800">
              <a:latin typeface="Maven Pro"/>
              <a:ea typeface="Maven Pro"/>
              <a:cs typeface="Maven Pro"/>
              <a:sym typeface="Maven Pro"/>
            </a:endParaRPr>
          </a:p>
        </p:txBody>
      </p:sp>
      <p:sp>
        <p:nvSpPr>
          <p:cNvPr id="1125" name="Google Shape;1125;p46"/>
          <p:cNvSpPr/>
          <p:nvPr/>
        </p:nvSpPr>
        <p:spPr>
          <a:xfrm>
            <a:off x="8162625" y="4629150"/>
            <a:ext cx="213000" cy="21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txBox="1"/>
          <p:nvPr/>
        </p:nvSpPr>
        <p:spPr>
          <a:xfrm>
            <a:off x="8147325" y="4611450"/>
            <a:ext cx="3054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aven Pro"/>
                <a:ea typeface="Maven Pro"/>
                <a:cs typeface="Maven Pro"/>
                <a:sym typeface="Maven Pro"/>
              </a:rPr>
              <a:t>9</a:t>
            </a:r>
            <a:endParaRPr sz="800">
              <a:latin typeface="Maven Pro"/>
              <a:ea typeface="Maven Pro"/>
              <a:cs typeface="Maven Pro"/>
              <a:sym typeface="Maven Pro"/>
            </a:endParaRPr>
          </a:p>
        </p:txBody>
      </p:sp>
      <p:cxnSp>
        <p:nvCxnSpPr>
          <p:cNvPr id="1127" name="Google Shape;1127;p46"/>
          <p:cNvCxnSpPr/>
          <p:nvPr/>
        </p:nvCxnSpPr>
        <p:spPr>
          <a:xfrm flipH="1" rot="10800000">
            <a:off x="447725" y="3468600"/>
            <a:ext cx="762300" cy="1500"/>
          </a:xfrm>
          <a:prstGeom prst="straightConnector1">
            <a:avLst/>
          </a:prstGeom>
          <a:noFill/>
          <a:ln cap="flat" cmpd="sng" w="38100">
            <a:solidFill>
              <a:srgbClr val="FFFF00"/>
            </a:solidFill>
            <a:prstDash val="solid"/>
            <a:round/>
            <a:headEnd len="med" w="med" type="none"/>
            <a:tailEnd len="med" w="med" type="none"/>
          </a:ln>
        </p:spPr>
      </p:cxnSp>
      <p:sp>
        <p:nvSpPr>
          <p:cNvPr id="1128" name="Google Shape;1128;p46"/>
          <p:cNvSpPr txBox="1"/>
          <p:nvPr/>
        </p:nvSpPr>
        <p:spPr>
          <a:xfrm>
            <a:off x="403875" y="3196475"/>
            <a:ext cx="9129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aven Pro"/>
                <a:ea typeface="Maven Pro"/>
                <a:cs typeface="Maven Pro"/>
                <a:sym typeface="Maven Pro"/>
              </a:rPr>
              <a:t>Flow</a:t>
            </a:r>
            <a:endParaRPr sz="800">
              <a:solidFill>
                <a:srgbClr val="FFFFFF"/>
              </a:solidFill>
              <a:latin typeface="Maven Pro"/>
              <a:ea typeface="Maven Pro"/>
              <a:cs typeface="Maven Pro"/>
              <a:sym typeface="Maven Pro"/>
            </a:endParaRPr>
          </a:p>
        </p:txBody>
      </p:sp>
      <p:cxnSp>
        <p:nvCxnSpPr>
          <p:cNvPr id="1129" name="Google Shape;1129;p46"/>
          <p:cNvCxnSpPr/>
          <p:nvPr/>
        </p:nvCxnSpPr>
        <p:spPr>
          <a:xfrm>
            <a:off x="1504425" y="1957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130" name="Google Shape;1130;p46"/>
          <p:cNvCxnSpPr/>
          <p:nvPr/>
        </p:nvCxnSpPr>
        <p:spPr>
          <a:xfrm>
            <a:off x="2876025" y="1957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131" name="Google Shape;1131;p46"/>
          <p:cNvCxnSpPr/>
          <p:nvPr/>
        </p:nvCxnSpPr>
        <p:spPr>
          <a:xfrm>
            <a:off x="4247625" y="1957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132" name="Google Shape;1132;p46"/>
          <p:cNvCxnSpPr/>
          <p:nvPr/>
        </p:nvCxnSpPr>
        <p:spPr>
          <a:xfrm>
            <a:off x="5390625" y="30240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133" name="Google Shape;1133;p46"/>
          <p:cNvCxnSpPr/>
          <p:nvPr/>
        </p:nvCxnSpPr>
        <p:spPr>
          <a:xfrm>
            <a:off x="6228825" y="4243200"/>
            <a:ext cx="210900" cy="0"/>
          </a:xfrm>
          <a:prstGeom prst="straightConnector1">
            <a:avLst/>
          </a:prstGeom>
          <a:noFill/>
          <a:ln cap="flat" cmpd="sng" w="19050">
            <a:solidFill>
              <a:srgbClr val="FFFF00"/>
            </a:solidFill>
            <a:prstDash val="solid"/>
            <a:round/>
            <a:headEnd len="med" w="med" type="none"/>
            <a:tailEnd len="med" w="med" type="triangle"/>
          </a:ln>
        </p:spPr>
      </p:cxnSp>
      <p:cxnSp>
        <p:nvCxnSpPr>
          <p:cNvPr id="1134" name="Google Shape;1134;p46"/>
          <p:cNvCxnSpPr/>
          <p:nvPr/>
        </p:nvCxnSpPr>
        <p:spPr>
          <a:xfrm>
            <a:off x="7524225" y="4243200"/>
            <a:ext cx="210900" cy="0"/>
          </a:xfrm>
          <a:prstGeom prst="straightConnector1">
            <a:avLst/>
          </a:prstGeom>
          <a:noFill/>
          <a:ln cap="flat" cmpd="sng" w="19050">
            <a:solidFill>
              <a:srgbClr val="FFFF00"/>
            </a:solidFill>
            <a:prstDash val="solid"/>
            <a:round/>
            <a:headEnd len="med" w="med" type="none"/>
            <a:tailEnd len="med" w="med" type="triangle"/>
          </a:ln>
        </p:spPr>
      </p:cxnSp>
      <p:sp>
        <p:nvSpPr>
          <p:cNvPr id="1135" name="Google Shape;1135;p46"/>
          <p:cNvSpPr/>
          <p:nvPr/>
        </p:nvSpPr>
        <p:spPr>
          <a:xfrm>
            <a:off x="1033738" y="4118840"/>
            <a:ext cx="347552" cy="34643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46"/>
          <p:cNvGrpSpPr/>
          <p:nvPr/>
        </p:nvGrpSpPr>
        <p:grpSpPr>
          <a:xfrm>
            <a:off x="1924136" y="4146429"/>
            <a:ext cx="379764" cy="337684"/>
            <a:chOff x="5585861" y="2905929"/>
            <a:chExt cx="379764" cy="337684"/>
          </a:xfrm>
        </p:grpSpPr>
        <p:sp>
          <p:nvSpPr>
            <p:cNvPr id="1137" name="Google Shape;1137;p46"/>
            <p:cNvSpPr/>
            <p:nvPr/>
          </p:nvSpPr>
          <p:spPr>
            <a:xfrm>
              <a:off x="5609734" y="3198096"/>
              <a:ext cx="11395" cy="45517"/>
            </a:xfrm>
            <a:custGeom>
              <a:rect b="b" l="l" r="r" t="t"/>
              <a:pathLst>
                <a:path extrusionOk="0" h="1430" w="358">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5585861" y="3048431"/>
              <a:ext cx="205431" cy="195182"/>
            </a:xfrm>
            <a:custGeom>
              <a:rect b="b" l="l" r="r" t="t"/>
              <a:pathLst>
                <a:path extrusionOk="0" h="6132" w="6454">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5740078" y="2905929"/>
              <a:ext cx="225547" cy="189516"/>
            </a:xfrm>
            <a:custGeom>
              <a:rect b="b" l="l" r="r" t="t"/>
              <a:pathLst>
                <a:path extrusionOk="0" h="5954" w="7086">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5793902" y="2928464"/>
              <a:ext cx="131553" cy="130598"/>
            </a:xfrm>
            <a:custGeom>
              <a:rect b="b" l="l" r="r" t="t"/>
              <a:pathLst>
                <a:path extrusionOk="0" h="4103" w="4133">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46"/>
          <p:cNvGrpSpPr/>
          <p:nvPr/>
        </p:nvGrpSpPr>
        <p:grpSpPr>
          <a:xfrm>
            <a:off x="2873028" y="4177130"/>
            <a:ext cx="361147" cy="360797"/>
            <a:chOff x="7978465" y="1969392"/>
            <a:chExt cx="361147" cy="360797"/>
          </a:xfrm>
        </p:grpSpPr>
        <p:sp>
          <p:nvSpPr>
            <p:cNvPr id="1142" name="Google Shape;1142;p46"/>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46"/>
          <p:cNvSpPr txBox="1"/>
          <p:nvPr>
            <p:ph idx="4294967295" type="ctrTitle"/>
          </p:nvPr>
        </p:nvSpPr>
        <p:spPr>
          <a:xfrm>
            <a:off x="2655100" y="4526300"/>
            <a:ext cx="912900" cy="4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Power Distance</a:t>
            </a:r>
            <a:endParaRPr sz="900">
              <a:solidFill>
                <a:schemeClr val="accent6"/>
              </a:solidFill>
            </a:endParaRPr>
          </a:p>
        </p:txBody>
      </p:sp>
      <p:sp>
        <p:nvSpPr>
          <p:cNvPr id="1152" name="Google Shape;1152;p46"/>
          <p:cNvSpPr txBox="1"/>
          <p:nvPr>
            <p:ph idx="4294967295" type="ctrTitle"/>
          </p:nvPr>
        </p:nvSpPr>
        <p:spPr>
          <a:xfrm>
            <a:off x="861075" y="4428600"/>
            <a:ext cx="948900" cy="4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Uncertainty Avoidance</a:t>
            </a:r>
            <a:endParaRPr sz="800">
              <a:solidFill>
                <a:schemeClr val="accent6"/>
              </a:solidFill>
            </a:endParaRPr>
          </a:p>
        </p:txBody>
      </p:sp>
      <p:sp>
        <p:nvSpPr>
          <p:cNvPr id="1153" name="Google Shape;1153;p46"/>
          <p:cNvSpPr txBox="1"/>
          <p:nvPr>
            <p:ph idx="4294967295" type="ctrTitle"/>
          </p:nvPr>
        </p:nvSpPr>
        <p:spPr>
          <a:xfrm>
            <a:off x="1733800" y="4541475"/>
            <a:ext cx="845100" cy="4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Masculinity</a:t>
            </a:r>
            <a:endParaRPr sz="900">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4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a:t>
            </a:r>
            <a:endParaRPr/>
          </a:p>
        </p:txBody>
      </p:sp>
      <p:pic>
        <p:nvPicPr>
          <p:cNvPr id="1159" name="Google Shape;1159;p47"/>
          <p:cNvPicPr preferRelativeResize="0"/>
          <p:nvPr/>
        </p:nvPicPr>
        <p:blipFill>
          <a:blip r:embed="rId3">
            <a:alphaModFix/>
          </a:blip>
          <a:stretch>
            <a:fillRect/>
          </a:stretch>
        </p:blipFill>
        <p:spPr>
          <a:xfrm>
            <a:off x="709750" y="1190275"/>
            <a:ext cx="5008123" cy="3133200"/>
          </a:xfrm>
          <a:prstGeom prst="rect">
            <a:avLst/>
          </a:prstGeom>
          <a:noFill/>
          <a:ln>
            <a:noFill/>
          </a:ln>
        </p:spPr>
      </p:pic>
      <p:pic>
        <p:nvPicPr>
          <p:cNvPr id="1160" name="Google Shape;1160;p47" title="Passport Bot.mov">
            <a:hlinkClick r:id="rId4"/>
          </p:cNvPr>
          <p:cNvPicPr preferRelativeResize="0"/>
          <p:nvPr/>
        </p:nvPicPr>
        <p:blipFill>
          <a:blip r:embed="rId5">
            <a:alphaModFix/>
          </a:blip>
          <a:stretch>
            <a:fillRect/>
          </a:stretch>
        </p:blipFill>
        <p:spPr>
          <a:xfrm>
            <a:off x="6218099" y="505225"/>
            <a:ext cx="2355350" cy="4376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4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r>
              <a:rPr lang="en"/>
              <a:t> </a:t>
            </a:r>
            <a:r>
              <a:rPr lang="en">
                <a:solidFill>
                  <a:schemeClr val="accent3"/>
                </a:solidFill>
              </a:rPr>
              <a:t>YOU</a:t>
            </a:r>
            <a:endParaRPr>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 Hofstede Insights</a:t>
            </a:r>
            <a:endParaRPr/>
          </a:p>
        </p:txBody>
      </p:sp>
      <p:pic>
        <p:nvPicPr>
          <p:cNvPr id="1171" name="Google Shape;1171;p49"/>
          <p:cNvPicPr preferRelativeResize="0"/>
          <p:nvPr/>
        </p:nvPicPr>
        <p:blipFill>
          <a:blip r:embed="rId3">
            <a:alphaModFix/>
          </a:blip>
          <a:stretch>
            <a:fillRect/>
          </a:stretch>
        </p:blipFill>
        <p:spPr>
          <a:xfrm>
            <a:off x="1649663" y="1075843"/>
            <a:ext cx="5844674" cy="3594500"/>
          </a:xfrm>
          <a:prstGeom prst="rect">
            <a:avLst/>
          </a:prstGeom>
          <a:noFill/>
          <a:ln>
            <a:noFill/>
          </a:ln>
        </p:spPr>
      </p:pic>
      <p:pic>
        <p:nvPicPr>
          <p:cNvPr id="1172" name="Google Shape;1172;p49"/>
          <p:cNvPicPr preferRelativeResize="0"/>
          <p:nvPr/>
        </p:nvPicPr>
        <p:blipFill rotWithShape="1">
          <a:blip r:embed="rId4">
            <a:alphaModFix/>
          </a:blip>
          <a:srcRect b="0" l="2754" r="1587" t="0"/>
          <a:stretch/>
        </p:blipFill>
        <p:spPr>
          <a:xfrm>
            <a:off x="5731250" y="212675"/>
            <a:ext cx="3001200" cy="189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7"/>
          <p:cNvSpPr txBox="1"/>
          <p:nvPr>
            <p:ph idx="13" type="ctrTitle"/>
          </p:nvPr>
        </p:nvSpPr>
        <p:spPr>
          <a:xfrm>
            <a:off x="6666296" y="339680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Recommendations</a:t>
            </a:r>
            <a:endParaRPr/>
          </a:p>
        </p:txBody>
      </p:sp>
      <p:sp>
        <p:nvSpPr>
          <p:cNvPr id="573" name="Google Shape;573;p27"/>
          <p:cNvSpPr txBox="1"/>
          <p:nvPr>
            <p:ph idx="1" type="subTitle"/>
          </p:nvPr>
        </p:nvSpPr>
        <p:spPr>
          <a:xfrm>
            <a:off x="6666298" y="3829675"/>
            <a:ext cx="1753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 </a:t>
            </a:r>
            <a:br>
              <a:rPr lang="en"/>
            </a:br>
            <a:r>
              <a:rPr lang="en"/>
              <a:t>we proposed.</a:t>
            </a:r>
            <a:endParaRPr/>
          </a:p>
        </p:txBody>
      </p:sp>
      <p:sp>
        <p:nvSpPr>
          <p:cNvPr id="574" name="Google Shape;574;p27"/>
          <p:cNvSpPr txBox="1"/>
          <p:nvPr>
            <p:ph idx="4" type="ctrTitle"/>
          </p:nvPr>
        </p:nvSpPr>
        <p:spPr>
          <a:xfrm>
            <a:off x="3942834"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&amp; Findings</a:t>
            </a:r>
            <a:endParaRPr/>
          </a:p>
        </p:txBody>
      </p:sp>
      <p:sp>
        <p:nvSpPr>
          <p:cNvPr id="575" name="Google Shape;575;p27"/>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 &amp; Planning</a:t>
            </a:r>
            <a:endParaRPr/>
          </a:p>
        </p:txBody>
      </p:sp>
      <p:sp>
        <p:nvSpPr>
          <p:cNvPr id="576" name="Google Shape;576;p27"/>
          <p:cNvSpPr txBox="1"/>
          <p:nvPr>
            <p:ph idx="2" type="subTitle"/>
          </p:nvPr>
        </p:nvSpPr>
        <p:spPr>
          <a:xfrm>
            <a:off x="1223300" y="3829680"/>
            <a:ext cx="1755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sought to address and how.</a:t>
            </a:r>
            <a:endParaRPr/>
          </a:p>
        </p:txBody>
      </p:sp>
      <p:sp>
        <p:nvSpPr>
          <p:cNvPr id="577" name="Google Shape;577;p27"/>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8" name="Google Shape;578;p27"/>
          <p:cNvSpPr txBox="1"/>
          <p:nvPr>
            <p:ph idx="5" type="subTitle"/>
          </p:nvPr>
        </p:nvSpPr>
        <p:spPr>
          <a:xfrm>
            <a:off x="3942825" y="3829675"/>
            <a:ext cx="1941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discovered through our research.</a:t>
            </a:r>
            <a:endParaRPr/>
          </a:p>
        </p:txBody>
      </p:sp>
      <p:sp>
        <p:nvSpPr>
          <p:cNvPr id="579" name="Google Shape;579;p27"/>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80" name="Google Shape;580;p27"/>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We’ll Cover Today</a:t>
            </a:r>
            <a:endParaRPr/>
          </a:p>
        </p:txBody>
      </p:sp>
      <p:sp>
        <p:nvSpPr>
          <p:cNvPr id="581" name="Google Shape;581;p27"/>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82" name="Google Shape;582;p27"/>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27"/>
          <p:cNvCxnSpPr>
            <a:stCxn id="582" idx="1"/>
            <a:endCxn id="577"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86" name="Google Shape;586;p27"/>
          <p:cNvCxnSpPr>
            <a:stCxn id="583" idx="1"/>
            <a:endCxn id="579"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87" name="Google Shape;587;p27"/>
          <p:cNvCxnSpPr>
            <a:stCxn id="584" idx="1"/>
            <a:endCxn id="581"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588" name="Google Shape;588;p27"/>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27"/>
          <p:cNvGrpSpPr/>
          <p:nvPr/>
        </p:nvGrpSpPr>
        <p:grpSpPr>
          <a:xfrm>
            <a:off x="4075558" y="1684660"/>
            <a:ext cx="577210" cy="580282"/>
            <a:chOff x="3095745" y="3805393"/>
            <a:chExt cx="352840" cy="354717"/>
          </a:xfrm>
        </p:grpSpPr>
        <p:sp>
          <p:nvSpPr>
            <p:cNvPr id="592" name="Google Shape;592;p27"/>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7"/>
          <p:cNvGrpSpPr/>
          <p:nvPr/>
        </p:nvGrpSpPr>
        <p:grpSpPr>
          <a:xfrm>
            <a:off x="6789168" y="1684647"/>
            <a:ext cx="583817" cy="580314"/>
            <a:chOff x="3541011" y="3367320"/>
            <a:chExt cx="348257" cy="346188"/>
          </a:xfrm>
        </p:grpSpPr>
        <p:sp>
          <p:nvSpPr>
            <p:cNvPr id="599" name="Google Shape;599;p27"/>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8"/>
          <p:cNvSpPr txBox="1"/>
          <p:nvPr>
            <p:ph type="title"/>
          </p:nvPr>
        </p:nvSpPr>
        <p:spPr>
          <a:xfrm>
            <a:off x="1733725" y="704250"/>
            <a:ext cx="5676600" cy="24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Problem &amp; Planning</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9"/>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Mexico’s passport renewal process can be confusing. The government wanted to design a bot to streamline the process, but they needed to know more about users’ current experiences, as well as what they wanted from the bot.</a:t>
            </a:r>
            <a:endParaRPr/>
          </a:p>
        </p:txBody>
      </p:sp>
      <p:sp>
        <p:nvSpPr>
          <p:cNvPr id="613" name="Google Shape;613;p29"/>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pic>
        <p:nvPicPr>
          <p:cNvPr id="614" name="Google Shape;614;p29"/>
          <p:cNvPicPr preferRelativeResize="0"/>
          <p:nvPr/>
        </p:nvPicPr>
        <p:blipFill>
          <a:blip r:embed="rId3">
            <a:alphaModFix/>
          </a:blip>
          <a:stretch>
            <a:fillRect/>
          </a:stretch>
        </p:blipFill>
        <p:spPr>
          <a:xfrm>
            <a:off x="5634600" y="1799225"/>
            <a:ext cx="1579475" cy="185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0"/>
          <p:cNvSpPr/>
          <p:nvPr/>
        </p:nvSpPr>
        <p:spPr>
          <a:xfrm>
            <a:off x="6224900" y="1590450"/>
            <a:ext cx="2720700" cy="2509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0"/>
          <p:cNvCxnSpPr/>
          <p:nvPr/>
        </p:nvCxnSpPr>
        <p:spPr>
          <a:xfrm>
            <a:off x="5124638" y="-408925"/>
            <a:ext cx="0" cy="455100"/>
          </a:xfrm>
          <a:prstGeom prst="straightConnector1">
            <a:avLst/>
          </a:prstGeom>
          <a:noFill/>
          <a:ln cap="flat" cmpd="sng" w="19050">
            <a:solidFill>
              <a:schemeClr val="lt2"/>
            </a:solidFill>
            <a:prstDash val="solid"/>
            <a:round/>
            <a:headEnd len="med" w="med" type="none"/>
            <a:tailEnd len="med" w="med" type="none"/>
          </a:ln>
        </p:spPr>
      </p:cxnSp>
      <p:sp>
        <p:nvSpPr>
          <p:cNvPr id="621" name="Google Shape;621;p3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Planning</a:t>
            </a:r>
            <a:endParaRPr/>
          </a:p>
        </p:txBody>
      </p:sp>
      <p:cxnSp>
        <p:nvCxnSpPr>
          <p:cNvPr id="622" name="Google Shape;622;p30"/>
          <p:cNvCxnSpPr/>
          <p:nvPr/>
        </p:nvCxnSpPr>
        <p:spPr>
          <a:xfrm>
            <a:off x="330650" y="2907500"/>
            <a:ext cx="7995900" cy="7800"/>
          </a:xfrm>
          <a:prstGeom prst="straightConnector1">
            <a:avLst/>
          </a:prstGeom>
          <a:noFill/>
          <a:ln cap="flat" cmpd="sng" w="19050">
            <a:solidFill>
              <a:schemeClr val="lt2"/>
            </a:solidFill>
            <a:prstDash val="solid"/>
            <a:round/>
            <a:headEnd len="med" w="med" type="none"/>
            <a:tailEnd len="med" w="med" type="none"/>
          </a:ln>
        </p:spPr>
      </p:cxnSp>
      <p:grpSp>
        <p:nvGrpSpPr>
          <p:cNvPr id="623" name="Google Shape;623;p30"/>
          <p:cNvGrpSpPr/>
          <p:nvPr/>
        </p:nvGrpSpPr>
        <p:grpSpPr>
          <a:xfrm>
            <a:off x="534525" y="2731350"/>
            <a:ext cx="373500" cy="373500"/>
            <a:chOff x="1372725" y="1912500"/>
            <a:chExt cx="373500" cy="373500"/>
          </a:xfrm>
        </p:grpSpPr>
        <p:sp>
          <p:nvSpPr>
            <p:cNvPr id="624" name="Google Shape;624;p30"/>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30"/>
          <p:cNvGrpSpPr/>
          <p:nvPr/>
        </p:nvGrpSpPr>
        <p:grpSpPr>
          <a:xfrm>
            <a:off x="1734737" y="2695113"/>
            <a:ext cx="373500" cy="373500"/>
            <a:chOff x="3212675" y="1912500"/>
            <a:chExt cx="373500" cy="373500"/>
          </a:xfrm>
        </p:grpSpPr>
        <p:sp>
          <p:nvSpPr>
            <p:cNvPr id="627" name="Google Shape;627;p30"/>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0"/>
          <p:cNvGrpSpPr/>
          <p:nvPr/>
        </p:nvGrpSpPr>
        <p:grpSpPr>
          <a:xfrm>
            <a:off x="2934948" y="2710938"/>
            <a:ext cx="373500" cy="373500"/>
            <a:chOff x="5557850" y="1912500"/>
            <a:chExt cx="373500" cy="373500"/>
          </a:xfrm>
        </p:grpSpPr>
        <p:sp>
          <p:nvSpPr>
            <p:cNvPr id="630" name="Google Shape;630;p30"/>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0"/>
          <p:cNvGrpSpPr/>
          <p:nvPr/>
        </p:nvGrpSpPr>
        <p:grpSpPr>
          <a:xfrm>
            <a:off x="5335371" y="2731350"/>
            <a:ext cx="373500" cy="373500"/>
            <a:chOff x="7457825" y="1912500"/>
            <a:chExt cx="373500" cy="373500"/>
          </a:xfrm>
        </p:grpSpPr>
        <p:sp>
          <p:nvSpPr>
            <p:cNvPr id="633" name="Google Shape;633;p30"/>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30"/>
          <p:cNvSpPr txBox="1"/>
          <p:nvPr>
            <p:ph idx="4294967295" type="ctrTitle"/>
          </p:nvPr>
        </p:nvSpPr>
        <p:spPr>
          <a:xfrm>
            <a:off x="222100" y="3282475"/>
            <a:ext cx="1920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Cross-functional Discussion</a:t>
            </a:r>
            <a:endParaRPr sz="2000">
              <a:solidFill>
                <a:schemeClr val="accent2"/>
              </a:solidFill>
            </a:endParaRPr>
          </a:p>
        </p:txBody>
      </p:sp>
      <p:sp>
        <p:nvSpPr>
          <p:cNvPr id="636" name="Google Shape;636;p30"/>
          <p:cNvSpPr txBox="1"/>
          <p:nvPr>
            <p:ph idx="4294967295" type="ctrTitle"/>
          </p:nvPr>
        </p:nvSpPr>
        <p:spPr>
          <a:xfrm>
            <a:off x="1114050" y="2053475"/>
            <a:ext cx="1707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Literature Review</a:t>
            </a:r>
            <a:endParaRPr sz="2000">
              <a:solidFill>
                <a:schemeClr val="accent1"/>
              </a:solidFill>
            </a:endParaRPr>
          </a:p>
        </p:txBody>
      </p:sp>
      <p:sp>
        <p:nvSpPr>
          <p:cNvPr id="637" name="Google Shape;637;p30"/>
          <p:cNvSpPr txBox="1"/>
          <p:nvPr>
            <p:ph idx="4294967295" type="ctrTitle"/>
          </p:nvPr>
        </p:nvSpPr>
        <p:spPr>
          <a:xfrm>
            <a:off x="2499750" y="3269462"/>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3"/>
                </a:solidFill>
              </a:rPr>
              <a:t>User Interviews</a:t>
            </a:r>
            <a:endParaRPr sz="2000">
              <a:solidFill>
                <a:schemeClr val="accent3"/>
              </a:solidFill>
            </a:endParaRPr>
          </a:p>
        </p:txBody>
      </p:sp>
      <p:sp>
        <p:nvSpPr>
          <p:cNvPr id="638" name="Google Shape;638;p30"/>
          <p:cNvSpPr txBox="1"/>
          <p:nvPr>
            <p:ph idx="4294967295" type="ctrTitle"/>
          </p:nvPr>
        </p:nvSpPr>
        <p:spPr>
          <a:xfrm>
            <a:off x="4668625" y="3206625"/>
            <a:ext cx="1707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rPr>
              <a:t>Prototyping</a:t>
            </a:r>
            <a:endParaRPr sz="2000">
              <a:solidFill>
                <a:schemeClr val="accent4"/>
              </a:solidFill>
            </a:endParaRPr>
          </a:p>
        </p:txBody>
      </p:sp>
      <p:grpSp>
        <p:nvGrpSpPr>
          <p:cNvPr id="639" name="Google Shape;639;p30"/>
          <p:cNvGrpSpPr/>
          <p:nvPr/>
        </p:nvGrpSpPr>
        <p:grpSpPr>
          <a:xfrm>
            <a:off x="6535583" y="2731338"/>
            <a:ext cx="373500" cy="373500"/>
            <a:chOff x="5557850" y="1912500"/>
            <a:chExt cx="373500" cy="373500"/>
          </a:xfrm>
        </p:grpSpPr>
        <p:sp>
          <p:nvSpPr>
            <p:cNvPr id="640" name="Google Shape;640;p30"/>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rgbClr val="B7B7B7"/>
                </a:highlight>
              </a:endParaRPr>
            </a:p>
          </p:txBody>
        </p:sp>
        <p:sp>
          <p:nvSpPr>
            <p:cNvPr id="641" name="Google Shape;641;p30"/>
            <p:cNvSpPr/>
            <p:nvPr/>
          </p:nvSpPr>
          <p:spPr>
            <a:xfrm>
              <a:off x="5557850" y="1912500"/>
              <a:ext cx="373500" cy="373500"/>
            </a:xfrm>
            <a:prstGeom prst="donut">
              <a:avLst>
                <a:gd fmla="val 1019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rgbClr val="B7B7B7"/>
                </a:highlight>
              </a:endParaRPr>
            </a:p>
          </p:txBody>
        </p:sp>
      </p:grpSp>
      <p:sp>
        <p:nvSpPr>
          <p:cNvPr id="642" name="Google Shape;642;p30"/>
          <p:cNvSpPr txBox="1"/>
          <p:nvPr>
            <p:ph idx="4294967295" type="ctrTitle"/>
          </p:nvPr>
        </p:nvSpPr>
        <p:spPr>
          <a:xfrm>
            <a:off x="6174650" y="2188387"/>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Testing &amp; Iteration</a:t>
            </a:r>
            <a:endParaRPr sz="2000">
              <a:solidFill>
                <a:schemeClr val="lt2"/>
              </a:solidFill>
            </a:endParaRPr>
          </a:p>
        </p:txBody>
      </p:sp>
      <p:grpSp>
        <p:nvGrpSpPr>
          <p:cNvPr id="643" name="Google Shape;643;p30"/>
          <p:cNvGrpSpPr/>
          <p:nvPr/>
        </p:nvGrpSpPr>
        <p:grpSpPr>
          <a:xfrm>
            <a:off x="7735795" y="2731338"/>
            <a:ext cx="373500" cy="373500"/>
            <a:chOff x="5557850" y="1912500"/>
            <a:chExt cx="373500" cy="373500"/>
          </a:xfrm>
        </p:grpSpPr>
        <p:sp>
          <p:nvSpPr>
            <p:cNvPr id="644" name="Google Shape;644;p30"/>
            <p:cNvSpPr/>
            <p:nvPr/>
          </p:nvSpPr>
          <p:spPr>
            <a:xfrm>
              <a:off x="5649188" y="2003850"/>
              <a:ext cx="190800" cy="19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5" name="Google Shape;645;p30"/>
            <p:cNvSpPr/>
            <p:nvPr/>
          </p:nvSpPr>
          <p:spPr>
            <a:xfrm>
              <a:off x="5557850" y="1912500"/>
              <a:ext cx="373500" cy="373500"/>
            </a:xfrm>
            <a:prstGeom prst="donut">
              <a:avLst>
                <a:gd fmla="val 10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sp>
        <p:nvSpPr>
          <p:cNvPr id="646" name="Google Shape;646;p30"/>
          <p:cNvSpPr txBox="1"/>
          <p:nvPr>
            <p:ph idx="4294967295" type="ctrTitle"/>
          </p:nvPr>
        </p:nvSpPr>
        <p:spPr>
          <a:xfrm>
            <a:off x="6994411" y="3206625"/>
            <a:ext cx="1920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6"/>
                </a:solidFill>
              </a:rPr>
              <a:t>Localization &amp; Implementation</a:t>
            </a:r>
            <a:endParaRPr sz="2000">
              <a:solidFill>
                <a:schemeClr val="accent6"/>
              </a:solidFill>
            </a:endParaRPr>
          </a:p>
        </p:txBody>
      </p:sp>
      <p:sp>
        <p:nvSpPr>
          <p:cNvPr id="647" name="Google Shape;647;p30"/>
          <p:cNvSpPr txBox="1"/>
          <p:nvPr/>
        </p:nvSpPr>
        <p:spPr>
          <a:xfrm>
            <a:off x="6858175" y="4242550"/>
            <a:ext cx="1584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Share Tech"/>
                <a:ea typeface="Share Tech"/>
                <a:cs typeface="Share Tech"/>
                <a:sym typeface="Share Tech"/>
              </a:rPr>
              <a:t>Future Efforts</a:t>
            </a:r>
            <a:endParaRPr sz="2000">
              <a:solidFill>
                <a:srgbClr val="FFFFFF"/>
              </a:solidFill>
              <a:latin typeface="Share Tech"/>
              <a:ea typeface="Share Tech"/>
              <a:cs typeface="Share Tech"/>
              <a:sym typeface="Share Tech"/>
            </a:endParaRPr>
          </a:p>
        </p:txBody>
      </p:sp>
      <p:grpSp>
        <p:nvGrpSpPr>
          <p:cNvPr id="648" name="Google Shape;648;p30"/>
          <p:cNvGrpSpPr/>
          <p:nvPr/>
        </p:nvGrpSpPr>
        <p:grpSpPr>
          <a:xfrm>
            <a:off x="4135160" y="2710938"/>
            <a:ext cx="373500" cy="373500"/>
            <a:chOff x="5557850" y="1912500"/>
            <a:chExt cx="373500" cy="373500"/>
          </a:xfrm>
        </p:grpSpPr>
        <p:sp>
          <p:nvSpPr>
            <p:cNvPr id="649" name="Google Shape;649;p30"/>
            <p:cNvSpPr/>
            <p:nvPr/>
          </p:nvSpPr>
          <p:spPr>
            <a:xfrm>
              <a:off x="5649188" y="2003850"/>
              <a:ext cx="190800" cy="19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5557850" y="1912500"/>
              <a:ext cx="373500" cy="373500"/>
            </a:xfrm>
            <a:prstGeom prst="donut">
              <a:avLst>
                <a:gd fmla="val 1019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30"/>
          <p:cNvSpPr txBox="1"/>
          <p:nvPr>
            <p:ph idx="4294967295" type="ctrTitle"/>
          </p:nvPr>
        </p:nvSpPr>
        <p:spPr>
          <a:xfrm>
            <a:off x="3667975" y="2125562"/>
            <a:ext cx="1286400" cy="4278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rPr>
              <a:t>Data Analysis</a:t>
            </a:r>
            <a:endParaRPr sz="2000">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1"/>
          <p:cNvSpPr txBox="1"/>
          <p:nvPr>
            <p:ph type="title"/>
          </p:nvPr>
        </p:nvSpPr>
        <p:spPr>
          <a:xfrm>
            <a:off x="1733725" y="704250"/>
            <a:ext cx="5676600" cy="24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accent3"/>
                </a:solidFill>
              </a:rPr>
              <a:t>Research </a:t>
            </a:r>
            <a:r>
              <a:rPr lang="en" sz="6000">
                <a:solidFill>
                  <a:schemeClr val="accent3"/>
                </a:solidFill>
              </a:rPr>
              <a:t>&amp; Findings</a:t>
            </a:r>
            <a:endParaRPr sz="60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2"/>
          <p:cNvSpPr txBox="1"/>
          <p:nvPr>
            <p:ph type="ctrTitle"/>
          </p:nvPr>
        </p:nvSpPr>
        <p:spPr>
          <a:xfrm>
            <a:off x="1131775" y="2213063"/>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Power Distance</a:t>
            </a:r>
            <a:endParaRPr>
              <a:solidFill>
                <a:schemeClr val="accent6"/>
              </a:solidFill>
            </a:endParaRPr>
          </a:p>
        </p:txBody>
      </p:sp>
      <p:sp>
        <p:nvSpPr>
          <p:cNvPr id="662" name="Google Shape;662;p32"/>
          <p:cNvSpPr txBox="1"/>
          <p:nvPr>
            <p:ph idx="1" type="subTitle"/>
          </p:nvPr>
        </p:nvSpPr>
        <p:spPr>
          <a:xfrm>
            <a:off x="808850" y="1388975"/>
            <a:ext cx="25713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rPr>
              <a:t>High</a:t>
            </a:r>
            <a:r>
              <a:rPr lang="en"/>
              <a:t> - established hierarchy and system of rules that are not often questioned</a:t>
            </a:r>
            <a:endParaRPr/>
          </a:p>
        </p:txBody>
      </p:sp>
      <p:sp>
        <p:nvSpPr>
          <p:cNvPr id="663" name="Google Shape;663;p32"/>
          <p:cNvSpPr txBox="1"/>
          <p:nvPr>
            <p:ph idx="2" type="ctrTitle"/>
          </p:nvPr>
        </p:nvSpPr>
        <p:spPr>
          <a:xfrm>
            <a:off x="3638513" y="2213063"/>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Individualism</a:t>
            </a:r>
            <a:endParaRPr>
              <a:solidFill>
                <a:schemeClr val="accent6"/>
              </a:solidFill>
            </a:endParaRPr>
          </a:p>
        </p:txBody>
      </p:sp>
      <p:sp>
        <p:nvSpPr>
          <p:cNvPr id="664" name="Google Shape;664;p32"/>
          <p:cNvSpPr txBox="1"/>
          <p:nvPr>
            <p:ph idx="3" type="subTitle"/>
          </p:nvPr>
        </p:nvSpPr>
        <p:spPr>
          <a:xfrm>
            <a:off x="3482713" y="1388972"/>
            <a:ext cx="22005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Low</a:t>
            </a:r>
            <a:r>
              <a:rPr lang="en"/>
              <a:t> - values group membership, </a:t>
            </a:r>
            <a:br>
              <a:rPr lang="en"/>
            </a:br>
            <a:r>
              <a:rPr lang="en"/>
              <a:t>particularly family</a:t>
            </a:r>
            <a:endParaRPr/>
          </a:p>
        </p:txBody>
      </p:sp>
      <p:sp>
        <p:nvSpPr>
          <p:cNvPr id="665" name="Google Shape;665;p32"/>
          <p:cNvSpPr txBox="1"/>
          <p:nvPr>
            <p:ph idx="4" type="ctrTitle"/>
          </p:nvPr>
        </p:nvSpPr>
        <p:spPr>
          <a:xfrm>
            <a:off x="5961975" y="2213075"/>
            <a:ext cx="21135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Uncertainty Avoidance</a:t>
            </a:r>
            <a:endParaRPr>
              <a:solidFill>
                <a:schemeClr val="accent6"/>
              </a:solidFill>
            </a:endParaRPr>
          </a:p>
        </p:txBody>
      </p:sp>
      <p:sp>
        <p:nvSpPr>
          <p:cNvPr id="666" name="Google Shape;666;p32"/>
          <p:cNvSpPr txBox="1"/>
          <p:nvPr>
            <p:ph idx="5" type="subTitle"/>
          </p:nvPr>
        </p:nvSpPr>
        <p:spPr>
          <a:xfrm>
            <a:off x="5961974" y="1388963"/>
            <a:ext cx="22707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rPr>
              <a:t>High</a:t>
            </a:r>
            <a:r>
              <a:rPr lang="en"/>
              <a:t> - preference for certainty and clarity, desire for a sure outcome</a:t>
            </a:r>
            <a:endParaRPr/>
          </a:p>
        </p:txBody>
      </p:sp>
      <p:sp>
        <p:nvSpPr>
          <p:cNvPr id="667" name="Google Shape;667;p32"/>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Cultural Theory - Mexico</a:t>
            </a:r>
            <a:endParaRPr/>
          </a:p>
        </p:txBody>
      </p:sp>
      <p:sp>
        <p:nvSpPr>
          <p:cNvPr id="668" name="Google Shape;668;p32"/>
          <p:cNvSpPr txBox="1"/>
          <p:nvPr>
            <p:ph idx="7" type="ctrTitle"/>
          </p:nvPr>
        </p:nvSpPr>
        <p:spPr>
          <a:xfrm>
            <a:off x="1121525" y="405860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Masculinity</a:t>
            </a:r>
            <a:endParaRPr>
              <a:solidFill>
                <a:schemeClr val="accent6"/>
              </a:solidFill>
            </a:endParaRPr>
          </a:p>
        </p:txBody>
      </p:sp>
      <p:sp>
        <p:nvSpPr>
          <p:cNvPr id="669" name="Google Shape;669;p32"/>
          <p:cNvSpPr txBox="1"/>
          <p:nvPr>
            <p:ph idx="8" type="subTitle"/>
          </p:nvPr>
        </p:nvSpPr>
        <p:spPr>
          <a:xfrm>
            <a:off x="804050" y="3309450"/>
            <a:ext cx="23676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rPr>
              <a:t>High</a:t>
            </a:r>
            <a:r>
              <a:rPr lang="en"/>
              <a:t> - </a:t>
            </a:r>
            <a:r>
              <a:rPr lang="en"/>
              <a:t>work-driven society that values decisiveness </a:t>
            </a:r>
            <a:br>
              <a:rPr lang="en"/>
            </a:br>
            <a:r>
              <a:rPr lang="en"/>
              <a:t>and assertiveness</a:t>
            </a:r>
            <a:endParaRPr/>
          </a:p>
        </p:txBody>
      </p:sp>
      <p:sp>
        <p:nvSpPr>
          <p:cNvPr id="670" name="Google Shape;670;p32"/>
          <p:cNvSpPr txBox="1"/>
          <p:nvPr>
            <p:ph idx="9" type="ctrTitle"/>
          </p:nvPr>
        </p:nvSpPr>
        <p:spPr>
          <a:xfrm>
            <a:off x="3374001" y="4058600"/>
            <a:ext cx="21135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Long-Term Orientation</a:t>
            </a:r>
            <a:endParaRPr>
              <a:solidFill>
                <a:schemeClr val="accent6"/>
              </a:solidFill>
            </a:endParaRPr>
          </a:p>
        </p:txBody>
      </p:sp>
      <p:sp>
        <p:nvSpPr>
          <p:cNvPr id="671" name="Google Shape;671;p32"/>
          <p:cNvSpPr txBox="1"/>
          <p:nvPr>
            <p:ph idx="13" type="subTitle"/>
          </p:nvPr>
        </p:nvSpPr>
        <p:spPr>
          <a:xfrm>
            <a:off x="3515338" y="3348938"/>
            <a:ext cx="20706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Low </a:t>
            </a:r>
            <a:r>
              <a:rPr lang="en"/>
              <a:t>- respect for tradition and desire for q</a:t>
            </a:r>
            <a:r>
              <a:rPr lang="en"/>
              <a:t>uick result</a:t>
            </a:r>
            <a:r>
              <a:rPr lang="en"/>
              <a:t>s</a:t>
            </a:r>
            <a:endParaRPr/>
          </a:p>
        </p:txBody>
      </p:sp>
      <p:sp>
        <p:nvSpPr>
          <p:cNvPr id="672" name="Google Shape;672;p32"/>
          <p:cNvSpPr txBox="1"/>
          <p:nvPr>
            <p:ph idx="14" type="ctrTitle"/>
          </p:nvPr>
        </p:nvSpPr>
        <p:spPr>
          <a:xfrm>
            <a:off x="5914025" y="4058588"/>
            <a:ext cx="24267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High Context/Polychronic</a:t>
            </a:r>
            <a:endParaRPr>
              <a:solidFill>
                <a:schemeClr val="accent6"/>
              </a:solidFill>
            </a:endParaRPr>
          </a:p>
        </p:txBody>
      </p:sp>
      <p:sp>
        <p:nvSpPr>
          <p:cNvPr id="673" name="Google Shape;673;p32"/>
          <p:cNvSpPr txBox="1"/>
          <p:nvPr>
            <p:ph idx="15" type="subTitle"/>
          </p:nvPr>
        </p:nvSpPr>
        <p:spPr>
          <a:xfrm>
            <a:off x="5992024" y="3348938"/>
            <a:ext cx="2270700" cy="8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rPr>
              <a:t>High</a:t>
            </a:r>
            <a:r>
              <a:rPr lang="en"/>
              <a:t> - </a:t>
            </a:r>
            <a:r>
              <a:rPr lang="en"/>
              <a:t>Values nuanced communication and multitasking</a:t>
            </a:r>
            <a:endParaRPr/>
          </a:p>
        </p:txBody>
      </p:sp>
      <p:grpSp>
        <p:nvGrpSpPr>
          <p:cNvPr id="674" name="Google Shape;674;p32"/>
          <p:cNvGrpSpPr/>
          <p:nvPr/>
        </p:nvGrpSpPr>
        <p:grpSpPr>
          <a:xfrm>
            <a:off x="1891853" y="2672655"/>
            <a:ext cx="361147" cy="360797"/>
            <a:chOff x="7978465" y="1969392"/>
            <a:chExt cx="361147" cy="360797"/>
          </a:xfrm>
        </p:grpSpPr>
        <p:sp>
          <p:nvSpPr>
            <p:cNvPr id="675" name="Google Shape;675;p32"/>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2"/>
          <p:cNvGrpSpPr/>
          <p:nvPr/>
        </p:nvGrpSpPr>
        <p:grpSpPr>
          <a:xfrm>
            <a:off x="1814611" y="4518204"/>
            <a:ext cx="379764" cy="337684"/>
            <a:chOff x="5585861" y="2905929"/>
            <a:chExt cx="379764" cy="337684"/>
          </a:xfrm>
        </p:grpSpPr>
        <p:sp>
          <p:nvSpPr>
            <p:cNvPr id="685" name="Google Shape;685;p32"/>
            <p:cNvSpPr/>
            <p:nvPr/>
          </p:nvSpPr>
          <p:spPr>
            <a:xfrm>
              <a:off x="5609734" y="3198096"/>
              <a:ext cx="11395" cy="45517"/>
            </a:xfrm>
            <a:custGeom>
              <a:rect b="b" l="l" r="r" t="t"/>
              <a:pathLst>
                <a:path extrusionOk="0" h="1430" w="358">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5585861" y="3048431"/>
              <a:ext cx="205431" cy="195182"/>
            </a:xfrm>
            <a:custGeom>
              <a:rect b="b" l="l" r="r" t="t"/>
              <a:pathLst>
                <a:path extrusionOk="0" h="6132" w="6454">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5740078" y="2905929"/>
              <a:ext cx="225547" cy="189516"/>
            </a:xfrm>
            <a:custGeom>
              <a:rect b="b" l="l" r="r" t="t"/>
              <a:pathLst>
                <a:path extrusionOk="0" h="5954" w="7086">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5793902" y="2928464"/>
              <a:ext cx="131553" cy="130598"/>
            </a:xfrm>
            <a:custGeom>
              <a:rect b="b" l="l" r="r" t="t"/>
              <a:pathLst>
                <a:path extrusionOk="0" h="4103" w="4133">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2"/>
          <p:cNvSpPr/>
          <p:nvPr/>
        </p:nvSpPr>
        <p:spPr>
          <a:xfrm>
            <a:off x="6919738" y="2679840"/>
            <a:ext cx="347552" cy="34643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2"/>
          <p:cNvGrpSpPr/>
          <p:nvPr/>
        </p:nvGrpSpPr>
        <p:grpSpPr>
          <a:xfrm>
            <a:off x="4390394" y="4571591"/>
            <a:ext cx="260722" cy="259868"/>
            <a:chOff x="3567553" y="1499912"/>
            <a:chExt cx="320022" cy="359778"/>
          </a:xfrm>
        </p:grpSpPr>
        <p:sp>
          <p:nvSpPr>
            <p:cNvPr id="691" name="Google Shape;691;p32"/>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32"/>
          <p:cNvSpPr/>
          <p:nvPr/>
        </p:nvSpPr>
        <p:spPr>
          <a:xfrm>
            <a:off x="4366996" y="2698439"/>
            <a:ext cx="372188" cy="309260"/>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6943470" y="4568169"/>
            <a:ext cx="367805" cy="259871"/>
          </a:xfrm>
          <a:custGeom>
            <a:rect b="b" l="l" r="r" t="t"/>
            <a:pathLst>
              <a:path extrusionOk="0" h="8203" w="1161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3"/>
          <p:cNvSpPr txBox="1"/>
          <p:nvPr>
            <p:ph idx="1" type="subTitle"/>
          </p:nvPr>
        </p:nvSpPr>
        <p:spPr>
          <a:xfrm>
            <a:off x="6429027" y="3067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at least one notetaker.</a:t>
            </a:r>
            <a:endParaRPr/>
          </a:p>
        </p:txBody>
      </p:sp>
      <p:sp>
        <p:nvSpPr>
          <p:cNvPr id="704" name="Google Shape;704;p33"/>
          <p:cNvSpPr txBox="1"/>
          <p:nvPr>
            <p:ph type="ctrTitle"/>
          </p:nvPr>
        </p:nvSpPr>
        <p:spPr>
          <a:xfrm>
            <a:off x="970814" y="2634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Semi-structured interviews</a:t>
            </a:r>
            <a:endParaRPr/>
          </a:p>
        </p:txBody>
      </p:sp>
      <p:sp>
        <p:nvSpPr>
          <p:cNvPr id="705" name="Google Shape;705;p33"/>
          <p:cNvSpPr txBox="1"/>
          <p:nvPr>
            <p:ph idx="2" type="subTitle"/>
          </p:nvPr>
        </p:nvSpPr>
        <p:spPr>
          <a:xfrm>
            <a:off x="970814" y="3067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Open-ended questions to probe </a:t>
            </a:r>
            <a:r>
              <a:rPr lang="en"/>
              <a:t>into</a:t>
            </a:r>
            <a:r>
              <a:rPr lang="en"/>
              <a:t> passport experience.</a:t>
            </a:r>
            <a:endParaRPr/>
          </a:p>
        </p:txBody>
      </p:sp>
      <p:sp>
        <p:nvSpPr>
          <p:cNvPr id="706" name="Google Shape;706;p33"/>
          <p:cNvSpPr txBox="1"/>
          <p:nvPr>
            <p:ph idx="3" type="title"/>
          </p:nvPr>
        </p:nvSpPr>
        <p:spPr>
          <a:xfrm>
            <a:off x="970814" y="1883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07" name="Google Shape;707;p33"/>
          <p:cNvSpPr txBox="1"/>
          <p:nvPr>
            <p:ph idx="4" type="ctrTitle"/>
          </p:nvPr>
        </p:nvSpPr>
        <p:spPr>
          <a:xfrm>
            <a:off x="3690348" y="2634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Conducted in Spanish</a:t>
            </a:r>
            <a:endParaRPr/>
          </a:p>
        </p:txBody>
      </p:sp>
      <p:sp>
        <p:nvSpPr>
          <p:cNvPr id="708" name="Google Shape;708;p33"/>
          <p:cNvSpPr txBox="1"/>
          <p:nvPr>
            <p:ph idx="5" type="subTitle"/>
          </p:nvPr>
        </p:nvSpPr>
        <p:spPr>
          <a:xfrm>
            <a:off x="3690341" y="3067680"/>
            <a:ext cx="2428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separated based on English skill level.</a:t>
            </a:r>
            <a:endParaRPr/>
          </a:p>
        </p:txBody>
      </p:sp>
      <p:sp>
        <p:nvSpPr>
          <p:cNvPr id="709" name="Google Shape;709;p33"/>
          <p:cNvSpPr txBox="1"/>
          <p:nvPr>
            <p:ph idx="6" type="title"/>
          </p:nvPr>
        </p:nvSpPr>
        <p:spPr>
          <a:xfrm>
            <a:off x="3690341" y="1883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10" name="Google Shape;710;p3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Interview Design</a:t>
            </a:r>
            <a:endParaRPr/>
          </a:p>
        </p:txBody>
      </p:sp>
      <p:sp>
        <p:nvSpPr>
          <p:cNvPr id="711" name="Google Shape;711;p33"/>
          <p:cNvSpPr txBox="1"/>
          <p:nvPr>
            <p:ph idx="9" type="title"/>
          </p:nvPr>
        </p:nvSpPr>
        <p:spPr>
          <a:xfrm>
            <a:off x="6428436" y="1883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hour</a:t>
            </a:r>
            <a:endParaRPr/>
          </a:p>
        </p:txBody>
      </p:sp>
      <p:sp>
        <p:nvSpPr>
          <p:cNvPr id="712" name="Google Shape;712;p33"/>
          <p:cNvSpPr txBox="1"/>
          <p:nvPr>
            <p:ph idx="13" type="ctrTitle"/>
          </p:nvPr>
        </p:nvSpPr>
        <p:spPr>
          <a:xfrm>
            <a:off x="6429027" y="263480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interviewer, multiple observers</a:t>
            </a:r>
            <a:endParaRPr/>
          </a:p>
        </p:txBody>
      </p:sp>
      <p:sp>
        <p:nvSpPr>
          <p:cNvPr id="713" name="Google Shape;713;p33"/>
          <p:cNvSpPr txBox="1"/>
          <p:nvPr>
            <p:ph type="ctrTitle"/>
          </p:nvPr>
        </p:nvSpPr>
        <p:spPr>
          <a:xfrm>
            <a:off x="970853" y="4246075"/>
            <a:ext cx="6413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Culture Theory:</a:t>
            </a:r>
            <a:r>
              <a:rPr lang="en"/>
              <a:t> High Context &amp; Uncertainty Avoidance</a:t>
            </a:r>
            <a:endParaRPr/>
          </a:p>
        </p:txBody>
      </p:sp>
      <p:sp>
        <p:nvSpPr>
          <p:cNvPr id="714" name="Google Shape;714;p33"/>
          <p:cNvSpPr/>
          <p:nvPr/>
        </p:nvSpPr>
        <p:spPr>
          <a:xfrm>
            <a:off x="7131538" y="4361740"/>
            <a:ext cx="347552" cy="34643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6686795" y="4405032"/>
            <a:ext cx="367805" cy="259871"/>
          </a:xfrm>
          <a:custGeom>
            <a:rect b="b" l="l" r="r" t="t"/>
            <a:pathLst>
              <a:path extrusionOk="0" h="8203" w="1161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